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Lst>
  <p:sldSz cy="6858000" cx="12192000"/>
  <p:notesSz cx="6858000" cy="9144000"/>
  <p:embeddedFontLst>
    <p:embeddedFont>
      <p:font typeface="Quattrocento Sans"/>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03" roundtripDataSignature="AMtx7miu54NMalhMrf/T1m1uCsxNZb6Z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2FC838-7E07-42FD-835B-FB2269A0CAC1}">
  <a:tblStyle styleId="{D82FC838-7E07-42FD-835B-FB2269A0CAC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customschemas.google.com/relationships/presentationmetadata" Target="metadata"/><Relationship Id="rId102" Type="http://schemas.openxmlformats.org/officeDocument/2006/relationships/font" Target="fonts/QuattrocentoSans-boldItalic.fntdata"/><Relationship Id="rId101" Type="http://schemas.openxmlformats.org/officeDocument/2006/relationships/font" Target="fonts/QuattrocentoSans-italic.fntdata"/><Relationship Id="rId100" Type="http://schemas.openxmlformats.org/officeDocument/2006/relationships/font" Target="fonts/QuattrocentoSans-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font" Target="fonts/QuattrocentoSans-regular.fntdata"/><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62" name="Google Shape;16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22" name="Google Shape;32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36" name="Google Shape;33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52" name="Google Shape;35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63" name="Google Shape;36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76" name="Google Shape;37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92" name="Google Shape;39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03" name="Google Shape;40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16" name="Google Shape;41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26" name="Google Shape;42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40" name="Google Shape;44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53" name="Google Shape;45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71" name="Google Shape;47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81" name="Google Shape;48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10" name="Google Shape;51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21" name="Google Shape;52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32" name="Google Shape;53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44" name="Google Shape;54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55" name="Google Shape;55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66" name="Google Shape;56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77" name="Google Shape;57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90" name="Google Shape;59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602" name="Google Shape;60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613" name="Google Shape;61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624" name="Google Shape;62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636" name="Google Shape;63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648" name="Google Shape;64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660" name="Google Shape;66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672" name="Google Shape;67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683" name="Google Shape;68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38" name="Google Shape;23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708" name="Google Shape;70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718" name="Google Shape;71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729" name="Google Shape;72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741" name="Google Shape;74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752" name="Google Shape;75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763" name="Google Shape;76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773" name="Google Shape;77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784" name="Google Shape;78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795" name="Google Shape;795;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806" name="Google Shape;806;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48" name="Google Shape;24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817" name="Google Shape;817;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828" name="Google Shape;828;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9" name="Google Shape;839;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5" name="Google Shape;865;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 name="Google Shape;878;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 name="Google Shape;891;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5" name="Google Shape;915;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921" name="Google Shape;921;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58" name="Google Shape;25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931" name="Google Shape;931;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942" name="Google Shape;942;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952" name="Google Shape;952;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968" name="Google Shape;968;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978" name="Google Shape;978;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991" name="Google Shape;991;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002" name="Google Shape;1002;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016" name="Google Shape;1016;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030" name="Google Shape;1030;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041" name="Google Shape;1041;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76" name="Google Shape;27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053" name="Google Shape;1053;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065" name="Google Shape;1065;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077" name="Google Shape;1077;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089" name="Google Shape;1089;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01" name="Google Shape;1101;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13" name="Google Shape;1113;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5" name="Google Shape;1125;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5" name="Google Shape;1135;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6" name="Google Shape;1146;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7" name="Google Shape;1157;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86" name="Google Shape;28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8" name="Google Shape;1168;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9" name="Google Shape;1179;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0" name="Google Shape;1190;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1" name="Google Shape;1201;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2" name="Google Shape;1212;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3" name="Google Shape;1223;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2" name="Google Shape;1232;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3" name="Google Shape;1243;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4" name="Google Shape;1254;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5" name="Google Shape;1265;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04" name="Google Shape;30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6" name="Google Shape;1276;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7" name="Google Shape;1287;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4" name="Google Shape;1294;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295" name="Google Shape;1295;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9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9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9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0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0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0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0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0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0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0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0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0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0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0" name="Shape 90"/>
        <p:cNvGrpSpPr/>
        <p:nvPr/>
      </p:nvGrpSpPr>
      <p:grpSpPr>
        <a:xfrm>
          <a:off x="0" y="0"/>
          <a:ext cx="0" cy="0"/>
          <a:chOff x="0" y="0"/>
          <a:chExt cx="0" cy="0"/>
        </a:xfrm>
      </p:grpSpPr>
      <p:sp>
        <p:nvSpPr>
          <p:cNvPr id="91" name="Google Shape;91;p9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9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9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94" name="Google Shape;94;p9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95" name="Google Shape;95;p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6" name="Shape 96"/>
        <p:cNvGrpSpPr/>
        <p:nvPr/>
      </p:nvGrpSpPr>
      <p:grpSpPr>
        <a:xfrm>
          <a:off x="0" y="0"/>
          <a:ext cx="0" cy="0"/>
          <a:chOff x="0" y="0"/>
          <a:chExt cx="0" cy="0"/>
        </a:xfrm>
      </p:grpSpPr>
      <p:sp>
        <p:nvSpPr>
          <p:cNvPr id="97" name="Google Shape;97;p9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9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9" name="Google Shape;99;p9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00" name="Google Shape;100;p9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01" name="Google Shape;101;p9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p10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0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5" name="Google Shape;105;p10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06" name="Google Shape;106;p10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07" name="Google Shape;107;p10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 name="Shape 108"/>
        <p:cNvGrpSpPr/>
        <p:nvPr/>
      </p:nvGrpSpPr>
      <p:grpSpPr>
        <a:xfrm>
          <a:off x="0" y="0"/>
          <a:ext cx="0" cy="0"/>
          <a:chOff x="0" y="0"/>
          <a:chExt cx="0" cy="0"/>
        </a:xfrm>
      </p:grpSpPr>
      <p:sp>
        <p:nvSpPr>
          <p:cNvPr id="109" name="Google Shape;109;p10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0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10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10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13" name="Google Shape;113;p10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14" name="Google Shape;114;p10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p11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1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8" name="Google Shape;118;p11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11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0" name="Google Shape;120;p11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1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22" name="Google Shape;122;p1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23" name="Google Shape;123;p1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1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1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27" name="Google Shape;127;p1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28" name="Google Shape;128;p1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31" name="Google Shape;131;p1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32" name="Google Shape;132;p1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3" name="Shape 133"/>
        <p:cNvGrpSpPr/>
        <p:nvPr/>
      </p:nvGrpSpPr>
      <p:grpSpPr>
        <a:xfrm>
          <a:off x="0" y="0"/>
          <a:ext cx="0" cy="0"/>
          <a:chOff x="0" y="0"/>
          <a:chExt cx="0" cy="0"/>
        </a:xfrm>
      </p:grpSpPr>
      <p:sp>
        <p:nvSpPr>
          <p:cNvPr id="134" name="Google Shape;134;p11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1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6" name="Google Shape;136;p11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7" name="Google Shape;137;p1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38" name="Google Shape;138;p1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39" name="Google Shape;139;p1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9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9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0" name="Shape 140"/>
        <p:cNvGrpSpPr/>
        <p:nvPr/>
      </p:nvGrpSpPr>
      <p:grpSpPr>
        <a:xfrm>
          <a:off x="0" y="0"/>
          <a:ext cx="0" cy="0"/>
          <a:chOff x="0" y="0"/>
          <a:chExt cx="0" cy="0"/>
        </a:xfrm>
      </p:grpSpPr>
      <p:sp>
        <p:nvSpPr>
          <p:cNvPr id="141" name="Google Shape;141;p11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114"/>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43" name="Google Shape;143;p11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4" name="Google Shape;144;p1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45" name="Google Shape;145;p1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46" name="Google Shape;146;p1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7" name="Shape 147"/>
        <p:cNvGrpSpPr/>
        <p:nvPr/>
      </p:nvGrpSpPr>
      <p:grpSpPr>
        <a:xfrm>
          <a:off x="0" y="0"/>
          <a:ext cx="0" cy="0"/>
          <a:chOff x="0" y="0"/>
          <a:chExt cx="0" cy="0"/>
        </a:xfrm>
      </p:grpSpPr>
      <p:sp>
        <p:nvSpPr>
          <p:cNvPr id="148" name="Google Shape;148;p1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11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1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51" name="Google Shape;151;p1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52" name="Google Shape;152;p1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11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11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1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57" name="Google Shape;157;p1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58" name="Google Shape;158;p1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9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9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9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9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0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0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10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0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0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0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0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0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0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0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0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10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0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10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0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0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0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0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0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0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0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0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0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0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0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5"/>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9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9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p9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9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88" name="Google Shape;88;p9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89" name="Google Shape;89;p9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vmlDrawing" Target="../drawings/vmlDrawing1.vml"/><Relationship Id="rId4" Type="http://schemas.openxmlformats.org/officeDocument/2006/relationships/image" Target="../media/image3.png"/><Relationship Id="rId5" Type="http://schemas.openxmlformats.org/officeDocument/2006/relationships/oleObject" Target="../embeddings/oleObject1.bin"/><Relationship Id="rId6" Type="http://schemas.openxmlformats.org/officeDocument/2006/relationships/oleObject" Target="../embeddings/oleObject1.bin"/><Relationship Id="rId7"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vmlDrawing" Target="../drawings/vmlDrawing2.vml"/><Relationship Id="rId4" Type="http://schemas.openxmlformats.org/officeDocument/2006/relationships/image" Target="../media/image3.png"/><Relationship Id="rId5" Type="http://schemas.openxmlformats.org/officeDocument/2006/relationships/oleObject" Target="../embeddings/oleObject2.bin"/><Relationship Id="rId6" Type="http://schemas.openxmlformats.org/officeDocument/2006/relationships/oleObject" Target="../embeddings/oleObject2.bin"/><Relationship Id="rId7"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3.png"/><Relationship Id="rId4" Type="http://schemas.openxmlformats.org/officeDocument/2006/relationships/image" Target="../media/image54.png"/><Relationship Id="rId5" Type="http://schemas.openxmlformats.org/officeDocument/2006/relationships/image" Target="../media/image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3.png"/><Relationship Id="rId4" Type="http://schemas.openxmlformats.org/officeDocument/2006/relationships/image" Target="../media/image46.png"/><Relationship Id="rId5" Type="http://schemas.openxmlformats.org/officeDocument/2006/relationships/image" Target="../media/image1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3.png"/><Relationship Id="rId4" Type="http://schemas.openxmlformats.org/officeDocument/2006/relationships/image" Target="../media/image56.png"/><Relationship Id="rId5" Type="http://schemas.openxmlformats.org/officeDocument/2006/relationships/image" Target="../media/image1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3.png"/><Relationship Id="rId4" Type="http://schemas.openxmlformats.org/officeDocument/2006/relationships/image" Target="../media/image45.png"/><Relationship Id="rId5" Type="http://schemas.openxmlformats.org/officeDocument/2006/relationships/image" Target="../media/image1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3.png"/><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3.png"/><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3.png"/><Relationship Id="rId4" Type="http://schemas.openxmlformats.org/officeDocument/2006/relationships/image" Target="../media/image44.png"/><Relationship Id="rId5" Type="http://schemas.openxmlformats.org/officeDocument/2006/relationships/image" Target="../media/image6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3.png"/><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3.png"/><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3.png"/><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3.png"/><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3.png"/><Relationship Id="rId4" Type="http://schemas.openxmlformats.org/officeDocument/2006/relationships/image" Target="../media/image5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3.png"/><Relationship Id="rId4" Type="http://schemas.openxmlformats.org/officeDocument/2006/relationships/image" Target="../media/image5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3.png"/><Relationship Id="rId4" Type="http://schemas.openxmlformats.org/officeDocument/2006/relationships/image" Target="../media/image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3.png"/><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5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5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5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5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5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5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5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5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5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5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5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5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5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5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5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6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
          <p:cNvSpPr txBox="1"/>
          <p:nvPr/>
        </p:nvSpPr>
        <p:spPr>
          <a:xfrm>
            <a:off x="2665454" y="1347405"/>
            <a:ext cx="7712765"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6000"/>
              <a:buFont typeface="Calibri"/>
              <a:buNone/>
            </a:pPr>
            <a:r>
              <a:t/>
            </a:r>
            <a:endParaRPr b="0" i="0" sz="6000" u="none" cap="none" strike="noStrike">
              <a:solidFill>
                <a:schemeClr val="dk1"/>
              </a:solidFill>
              <a:latin typeface="Times New Roman"/>
              <a:ea typeface="Times New Roman"/>
              <a:cs typeface="Times New Roman"/>
              <a:sym typeface="Times New Roman"/>
            </a:endParaRPr>
          </a:p>
        </p:txBody>
      </p:sp>
      <p:sp>
        <p:nvSpPr>
          <p:cNvPr id="165" name="Google Shape;165;p1"/>
          <p:cNvSpPr/>
          <p:nvPr/>
        </p:nvSpPr>
        <p:spPr>
          <a:xfrm>
            <a:off x="1984324" y="217950"/>
            <a:ext cx="7997876" cy="1077178"/>
          </a:xfrm>
          <a:prstGeom prst="rect">
            <a:avLst/>
          </a:prstGeom>
          <a:solidFill>
            <a:schemeClr val="lt1"/>
          </a:solidFill>
          <a:ln>
            <a:noFill/>
          </a:ln>
          <a:effectLst>
            <a:outerShdw blurRad="63500" sx="102000" rotWithShape="0" algn="ctr" sy="1020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Clr>
                <a:srgbClr val="548135"/>
              </a:buClr>
              <a:buSzPts val="3200"/>
              <a:buFont typeface="Arial"/>
              <a:buNone/>
            </a:pPr>
            <a:r>
              <a:rPr b="1" i="0" lang="en-US" sz="3200" u="none" cap="none" strike="noStrike">
                <a:solidFill>
                  <a:srgbClr val="548135"/>
                </a:solidFill>
                <a:latin typeface="Arial"/>
                <a:ea typeface="Arial"/>
                <a:cs typeface="Arial"/>
                <a:sym typeface="Arial"/>
              </a:rPr>
              <a:t>Ban học tập </a:t>
            </a:r>
            <a:endParaRPr/>
          </a:p>
          <a:p>
            <a:pPr indent="0" lvl="0" marL="0" marR="0" rtl="0" algn="ctr">
              <a:spcBef>
                <a:spcPts val="0"/>
              </a:spcBef>
              <a:spcAft>
                <a:spcPts val="0"/>
              </a:spcAft>
              <a:buClr>
                <a:srgbClr val="548135"/>
              </a:buClr>
              <a:buSzPts val="3200"/>
              <a:buFont typeface="Arial"/>
              <a:buNone/>
            </a:pPr>
            <a:r>
              <a:rPr b="1" i="0" lang="en-US" sz="3200" u="none" cap="none" strike="noStrike">
                <a:solidFill>
                  <a:srgbClr val="548135"/>
                </a:solidFill>
                <a:latin typeface="Arial"/>
                <a:ea typeface="Arial"/>
                <a:cs typeface="Arial"/>
                <a:sym typeface="Arial"/>
              </a:rPr>
              <a:t>Khoa</a:t>
            </a:r>
            <a:r>
              <a:rPr b="1" i="0" lang="en-US" sz="1200" u="none" cap="none" strike="noStrike">
                <a:solidFill>
                  <a:srgbClr val="548135"/>
                </a:solidFill>
                <a:latin typeface="Arial"/>
                <a:ea typeface="Arial"/>
                <a:cs typeface="Arial"/>
                <a:sym typeface="Arial"/>
              </a:rPr>
              <a:t>  </a:t>
            </a:r>
            <a:r>
              <a:rPr b="1" i="0" lang="en-US" sz="3200" u="none" cap="none" strike="noStrike">
                <a:solidFill>
                  <a:srgbClr val="548135"/>
                </a:solidFill>
                <a:latin typeface="Arial"/>
                <a:ea typeface="Arial"/>
                <a:cs typeface="Arial"/>
                <a:sym typeface="Arial"/>
              </a:rPr>
              <a:t>Kỹ thuật máy tính </a:t>
            </a:r>
            <a:endParaRPr b="1" i="0" sz="3200" u="none" cap="none" strike="noStrike">
              <a:solidFill>
                <a:srgbClr val="548135"/>
              </a:solidFill>
              <a:latin typeface="Arial"/>
              <a:ea typeface="Arial"/>
              <a:cs typeface="Arial"/>
              <a:sym typeface="Arial"/>
            </a:endParaRPr>
          </a:p>
        </p:txBody>
      </p:sp>
      <p:sp>
        <p:nvSpPr>
          <p:cNvPr id="166" name="Google Shape;166;p1"/>
          <p:cNvSpPr/>
          <p:nvPr/>
        </p:nvSpPr>
        <p:spPr>
          <a:xfrm>
            <a:off x="410387" y="1818446"/>
            <a:ext cx="11358880" cy="76940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1F3864"/>
              </a:buClr>
              <a:buSzPts val="4400"/>
              <a:buFont typeface="Arial"/>
              <a:buNone/>
            </a:pPr>
            <a:r>
              <a:rPr b="0" i="0" lang="en-US" sz="4400" u="none" cap="none" strike="noStrike">
                <a:solidFill>
                  <a:srgbClr val="1F3864"/>
                </a:solidFill>
                <a:latin typeface="Arial"/>
                <a:ea typeface="Arial"/>
                <a:cs typeface="Arial"/>
                <a:sym typeface="Arial"/>
              </a:rPr>
              <a:t>Training cuối học kỳ II năm học 2020-2021 </a:t>
            </a:r>
            <a:endParaRPr b="0" i="0" sz="4400" u="none" cap="none" strike="noStrike">
              <a:solidFill>
                <a:srgbClr val="1F3864"/>
              </a:solidFill>
              <a:latin typeface="Arial"/>
              <a:ea typeface="Arial"/>
              <a:cs typeface="Arial"/>
              <a:sym typeface="Arial"/>
            </a:endParaRPr>
          </a:p>
        </p:txBody>
      </p:sp>
      <p:sp>
        <p:nvSpPr>
          <p:cNvPr id="167" name="Google Shape;167;p1"/>
          <p:cNvSpPr/>
          <p:nvPr/>
        </p:nvSpPr>
        <p:spPr>
          <a:xfrm>
            <a:off x="-12346" y="2812627"/>
            <a:ext cx="12204346" cy="12002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C0C0C"/>
              </a:buClr>
              <a:buSzPts val="7200"/>
              <a:buFont typeface="Calibri"/>
              <a:buNone/>
            </a:pPr>
            <a:r>
              <a:rPr b="1" i="0" lang="en-US" sz="7200" u="none" cap="none" strike="noStrike">
                <a:solidFill>
                  <a:srgbClr val="0C0C0C"/>
                </a:solidFill>
                <a:latin typeface="Calibri"/>
                <a:ea typeface="Calibri"/>
                <a:cs typeface="Calibri"/>
                <a:sym typeface="Calibri"/>
              </a:rPr>
              <a:t>KIẾN TRÚC MÁY TÍNH</a:t>
            </a:r>
            <a:endParaRPr b="1" i="0" sz="7200" u="none" cap="none" strike="noStrike">
              <a:solidFill>
                <a:srgbClr val="0C0C0C"/>
              </a:solidFill>
              <a:latin typeface="Calibri"/>
              <a:ea typeface="Calibri"/>
              <a:cs typeface="Calibri"/>
              <a:sym typeface="Calibri"/>
            </a:endParaRPr>
          </a:p>
        </p:txBody>
      </p:sp>
      <p:pic>
        <p:nvPicPr>
          <p:cNvPr id="168" name="Google Shape;168;p1"/>
          <p:cNvPicPr preferRelativeResize="0"/>
          <p:nvPr/>
        </p:nvPicPr>
        <p:blipFill rotWithShape="1">
          <a:blip r:embed="rId3">
            <a:alphaModFix/>
          </a:blip>
          <a:srcRect b="0" l="0" r="0" t="0"/>
          <a:stretch/>
        </p:blipFill>
        <p:spPr>
          <a:xfrm>
            <a:off x="8738888" y="4029197"/>
            <a:ext cx="2543534" cy="2543534"/>
          </a:xfrm>
          <a:prstGeom prst="rect">
            <a:avLst/>
          </a:prstGeom>
          <a:noFill/>
          <a:ln>
            <a:noFill/>
          </a:ln>
        </p:spPr>
      </p:pic>
      <p:sp>
        <p:nvSpPr>
          <p:cNvPr id="169" name="Google Shape;169;p1"/>
          <p:cNvSpPr/>
          <p:nvPr/>
        </p:nvSpPr>
        <p:spPr>
          <a:xfrm>
            <a:off x="718241" y="5580438"/>
            <a:ext cx="358941" cy="281032"/>
          </a:xfrm>
          <a:custGeom>
            <a:rect b="b" l="l" r="r" t="t"/>
            <a:pathLst>
              <a:path extrusionOk="0" h="21600" w="21600">
                <a:moveTo>
                  <a:pt x="10782" y="15633"/>
                </a:moveTo>
                <a:cubicBezTo>
                  <a:pt x="11211" y="15633"/>
                  <a:pt x="11622" y="15565"/>
                  <a:pt x="12011" y="15416"/>
                </a:cubicBezTo>
                <a:cubicBezTo>
                  <a:pt x="12403" y="15272"/>
                  <a:pt x="12778" y="15084"/>
                  <a:pt x="13138" y="14855"/>
                </a:cubicBezTo>
                <a:cubicBezTo>
                  <a:pt x="13498" y="14626"/>
                  <a:pt x="13845" y="14361"/>
                  <a:pt x="14181" y="14073"/>
                </a:cubicBezTo>
                <a:cubicBezTo>
                  <a:pt x="14516" y="13774"/>
                  <a:pt x="14844" y="13471"/>
                  <a:pt x="15168" y="13160"/>
                </a:cubicBezTo>
                <a:cubicBezTo>
                  <a:pt x="16142" y="12226"/>
                  <a:pt x="17126" y="11306"/>
                  <a:pt x="18120" y="10410"/>
                </a:cubicBezTo>
                <a:cubicBezTo>
                  <a:pt x="19112" y="9515"/>
                  <a:pt x="20113" y="8616"/>
                  <a:pt x="21120" y="7714"/>
                </a:cubicBezTo>
                <a:cubicBezTo>
                  <a:pt x="21198" y="7640"/>
                  <a:pt x="21279" y="7570"/>
                  <a:pt x="21360" y="7496"/>
                </a:cubicBezTo>
                <a:cubicBezTo>
                  <a:pt x="21443" y="7429"/>
                  <a:pt x="21524" y="7347"/>
                  <a:pt x="21599" y="7250"/>
                </a:cubicBezTo>
                <a:lnTo>
                  <a:pt x="21599" y="19981"/>
                </a:lnTo>
                <a:cubicBezTo>
                  <a:pt x="21599" y="20416"/>
                  <a:pt x="21470" y="20800"/>
                  <a:pt x="21208" y="21118"/>
                </a:cubicBezTo>
                <a:cubicBezTo>
                  <a:pt x="20946" y="21438"/>
                  <a:pt x="20632" y="21599"/>
                  <a:pt x="20265" y="21599"/>
                </a:cubicBezTo>
                <a:lnTo>
                  <a:pt x="1346" y="21599"/>
                </a:lnTo>
                <a:cubicBezTo>
                  <a:pt x="979" y="21599"/>
                  <a:pt x="663" y="21438"/>
                  <a:pt x="396" y="21118"/>
                </a:cubicBezTo>
                <a:cubicBezTo>
                  <a:pt x="132" y="20803"/>
                  <a:pt x="0" y="20419"/>
                  <a:pt x="0" y="19981"/>
                </a:cubicBezTo>
                <a:lnTo>
                  <a:pt x="0" y="7250"/>
                </a:lnTo>
                <a:cubicBezTo>
                  <a:pt x="75" y="7347"/>
                  <a:pt x="156" y="7429"/>
                  <a:pt x="239" y="7496"/>
                </a:cubicBezTo>
                <a:cubicBezTo>
                  <a:pt x="320" y="7570"/>
                  <a:pt x="401" y="7640"/>
                  <a:pt x="479" y="7714"/>
                </a:cubicBezTo>
                <a:cubicBezTo>
                  <a:pt x="1488" y="8616"/>
                  <a:pt x="2487" y="9514"/>
                  <a:pt x="3481" y="10410"/>
                </a:cubicBezTo>
                <a:cubicBezTo>
                  <a:pt x="4473" y="11306"/>
                  <a:pt x="5457" y="12223"/>
                  <a:pt x="6434" y="13160"/>
                </a:cubicBezTo>
                <a:cubicBezTo>
                  <a:pt x="6738" y="13454"/>
                  <a:pt x="7058" y="13744"/>
                  <a:pt x="7394" y="14038"/>
                </a:cubicBezTo>
                <a:cubicBezTo>
                  <a:pt x="7729" y="14338"/>
                  <a:pt x="8079" y="14599"/>
                  <a:pt x="8437" y="14840"/>
                </a:cubicBezTo>
                <a:cubicBezTo>
                  <a:pt x="8797" y="15075"/>
                  <a:pt x="9174" y="15269"/>
                  <a:pt x="9568" y="15413"/>
                </a:cubicBezTo>
                <a:cubicBezTo>
                  <a:pt x="9965" y="15563"/>
                  <a:pt x="10371" y="15633"/>
                  <a:pt x="10782" y="15633"/>
                </a:cubicBezTo>
                <a:moveTo>
                  <a:pt x="10782" y="12413"/>
                </a:moveTo>
                <a:cubicBezTo>
                  <a:pt x="10540" y="12413"/>
                  <a:pt x="10278" y="12334"/>
                  <a:pt x="9996" y="12167"/>
                </a:cubicBezTo>
                <a:cubicBezTo>
                  <a:pt x="9715" y="12005"/>
                  <a:pt x="9441" y="11806"/>
                  <a:pt x="9171" y="11576"/>
                </a:cubicBezTo>
                <a:cubicBezTo>
                  <a:pt x="8900" y="11347"/>
                  <a:pt x="8638" y="11106"/>
                  <a:pt x="8380" y="10854"/>
                </a:cubicBezTo>
                <a:cubicBezTo>
                  <a:pt x="8121" y="10601"/>
                  <a:pt x="7896" y="10390"/>
                  <a:pt x="7700" y="10222"/>
                </a:cubicBezTo>
                <a:cubicBezTo>
                  <a:pt x="6752" y="9356"/>
                  <a:pt x="5819" y="8507"/>
                  <a:pt x="4891" y="7664"/>
                </a:cubicBezTo>
                <a:cubicBezTo>
                  <a:pt x="3966" y="6815"/>
                  <a:pt x="3023" y="5960"/>
                  <a:pt x="2061" y="5087"/>
                </a:cubicBezTo>
                <a:cubicBezTo>
                  <a:pt x="1882" y="4920"/>
                  <a:pt x="1672" y="4691"/>
                  <a:pt x="1434" y="4406"/>
                </a:cubicBezTo>
                <a:cubicBezTo>
                  <a:pt x="1194" y="4118"/>
                  <a:pt x="974" y="3804"/>
                  <a:pt x="766" y="3460"/>
                </a:cubicBezTo>
                <a:cubicBezTo>
                  <a:pt x="560" y="3110"/>
                  <a:pt x="384" y="2761"/>
                  <a:pt x="239" y="2405"/>
                </a:cubicBezTo>
                <a:cubicBezTo>
                  <a:pt x="95" y="2050"/>
                  <a:pt x="22" y="1724"/>
                  <a:pt x="22" y="1436"/>
                </a:cubicBezTo>
                <a:cubicBezTo>
                  <a:pt x="22" y="1051"/>
                  <a:pt x="164" y="713"/>
                  <a:pt x="443" y="425"/>
                </a:cubicBezTo>
                <a:cubicBezTo>
                  <a:pt x="727" y="143"/>
                  <a:pt x="1025" y="0"/>
                  <a:pt x="1346" y="0"/>
                </a:cubicBezTo>
                <a:lnTo>
                  <a:pt x="20265" y="0"/>
                </a:lnTo>
                <a:cubicBezTo>
                  <a:pt x="20583" y="0"/>
                  <a:pt x="20882" y="143"/>
                  <a:pt x="21161" y="425"/>
                </a:cubicBezTo>
                <a:cubicBezTo>
                  <a:pt x="21438" y="713"/>
                  <a:pt x="21577" y="1051"/>
                  <a:pt x="21577" y="1436"/>
                </a:cubicBezTo>
                <a:cubicBezTo>
                  <a:pt x="21577" y="1724"/>
                  <a:pt x="21504" y="2050"/>
                  <a:pt x="21360" y="2405"/>
                </a:cubicBezTo>
                <a:cubicBezTo>
                  <a:pt x="21215" y="2761"/>
                  <a:pt x="21039" y="3110"/>
                  <a:pt x="20833" y="3460"/>
                </a:cubicBezTo>
                <a:cubicBezTo>
                  <a:pt x="20627" y="3804"/>
                  <a:pt x="20402" y="4121"/>
                  <a:pt x="20165" y="4406"/>
                </a:cubicBezTo>
                <a:cubicBezTo>
                  <a:pt x="19927" y="4691"/>
                  <a:pt x="19717" y="4923"/>
                  <a:pt x="19538" y="5087"/>
                </a:cubicBezTo>
                <a:cubicBezTo>
                  <a:pt x="18578" y="5948"/>
                  <a:pt x="17633" y="6803"/>
                  <a:pt x="16708" y="7652"/>
                </a:cubicBezTo>
                <a:cubicBezTo>
                  <a:pt x="15782" y="8501"/>
                  <a:pt x="14844" y="9356"/>
                  <a:pt x="13899" y="10222"/>
                </a:cubicBezTo>
                <a:cubicBezTo>
                  <a:pt x="13703" y="10390"/>
                  <a:pt x="13481" y="10601"/>
                  <a:pt x="13226" y="10854"/>
                </a:cubicBezTo>
                <a:cubicBezTo>
                  <a:pt x="12971" y="11106"/>
                  <a:pt x="12709" y="11347"/>
                  <a:pt x="12435" y="11576"/>
                </a:cubicBezTo>
                <a:cubicBezTo>
                  <a:pt x="12161" y="11806"/>
                  <a:pt x="11884" y="12005"/>
                  <a:pt x="11603" y="12167"/>
                </a:cubicBezTo>
                <a:cubicBezTo>
                  <a:pt x="11321" y="12334"/>
                  <a:pt x="11064" y="12413"/>
                  <a:pt x="10829" y="12413"/>
                </a:cubicBezTo>
                <a:lnTo>
                  <a:pt x="10804" y="12413"/>
                </a:lnTo>
                <a:lnTo>
                  <a:pt x="10782" y="12413"/>
                </a:lnTo>
                <a:close/>
              </a:path>
            </a:pathLst>
          </a:custGeom>
          <a:solidFill>
            <a:schemeClr val="accent5"/>
          </a:solidFill>
          <a:ln>
            <a:noFill/>
          </a:ln>
        </p:spPr>
        <p:txBody>
          <a:bodyPr anchorCtr="0" anchor="ctr" bIns="19025" lIns="19025" spcFirstLastPara="1" rIns="19025" wrap="square" tIns="19025">
            <a:noAutofit/>
          </a:bodyPr>
          <a:lstStyle/>
          <a:p>
            <a:pPr indent="0" lvl="0" marL="0" marR="0" rtl="0" algn="l">
              <a:spcBef>
                <a:spcPts val="0"/>
              </a:spcBef>
              <a:spcAft>
                <a:spcPts val="0"/>
              </a:spcAft>
              <a:buClr>
                <a:schemeClr val="dk1"/>
              </a:buClr>
              <a:buSzPts val="1050"/>
              <a:buFont typeface="Calibri"/>
              <a:buNone/>
            </a:pPr>
            <a:r>
              <a:t/>
            </a:r>
            <a:endParaRPr b="0" i="0" sz="1050" u="none" cap="none" strike="noStrike">
              <a:solidFill>
                <a:srgbClr val="44CEB9"/>
              </a:solidFill>
              <a:latin typeface="Quattrocento Sans"/>
              <a:ea typeface="Quattrocento Sans"/>
              <a:cs typeface="Quattrocento Sans"/>
              <a:sym typeface="Quattrocento Sans"/>
            </a:endParaRPr>
          </a:p>
        </p:txBody>
      </p:sp>
      <p:sp>
        <p:nvSpPr>
          <p:cNvPr id="170" name="Google Shape;170;p1"/>
          <p:cNvSpPr txBox="1"/>
          <p:nvPr/>
        </p:nvSpPr>
        <p:spPr>
          <a:xfrm>
            <a:off x="1056523" y="5558649"/>
            <a:ext cx="4584622" cy="6462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rgbClr val="385623"/>
                </a:solidFill>
                <a:latin typeface="Arial"/>
                <a:ea typeface="Arial"/>
                <a:cs typeface="Arial"/>
                <a:sym typeface="Arial"/>
              </a:rPr>
              <a:t>Email      :  bht.ktmt@gmail.com</a:t>
            </a:r>
            <a:endParaRPr/>
          </a:p>
          <a:p>
            <a:pPr indent="0" lvl="0" marL="0" marR="0" rtl="0" algn="l">
              <a:spcBef>
                <a:spcPts val="0"/>
              </a:spcBef>
              <a:spcAft>
                <a:spcPts val="0"/>
              </a:spcAft>
              <a:buNone/>
            </a:pPr>
            <a:r>
              <a:rPr b="1" lang="en-US" sz="1800" u="none">
                <a:solidFill>
                  <a:srgbClr val="385623"/>
                </a:solidFill>
                <a:latin typeface="Arial"/>
                <a:ea typeface="Arial"/>
                <a:cs typeface="Arial"/>
                <a:sym typeface="Arial"/>
              </a:rPr>
              <a:t>Fanpage</a:t>
            </a:r>
            <a:r>
              <a:rPr b="1" lang="en-US" sz="1800">
                <a:solidFill>
                  <a:srgbClr val="385623"/>
                </a:solidFill>
                <a:latin typeface="Calibri"/>
                <a:ea typeface="Calibri"/>
                <a:cs typeface="Calibri"/>
                <a:sym typeface="Calibri"/>
              </a:rPr>
              <a:t> </a:t>
            </a:r>
            <a:r>
              <a:rPr b="1" lang="en-US" sz="1800" u="none">
                <a:solidFill>
                  <a:srgbClr val="385623"/>
                </a:solidFill>
                <a:latin typeface="Arial"/>
                <a:ea typeface="Arial"/>
                <a:cs typeface="Arial"/>
                <a:sym typeface="Arial"/>
              </a:rPr>
              <a:t>:  www.facebook.com/bht.ktmt</a:t>
            </a:r>
            <a:endParaRPr b="1" sz="1800">
              <a:solidFill>
                <a:srgbClr val="385623"/>
              </a:solidFill>
              <a:latin typeface="Calibri"/>
              <a:ea typeface="Calibri"/>
              <a:cs typeface="Calibri"/>
              <a:sym typeface="Calibri"/>
            </a:endParaRPr>
          </a:p>
        </p:txBody>
      </p:sp>
      <p:sp>
        <p:nvSpPr>
          <p:cNvPr id="171" name="Google Shape;171;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t>‹#›</a:t>
            </a:fld>
            <a:endParaRPr/>
          </a:p>
        </p:txBody>
      </p:sp>
      <p:pic>
        <p:nvPicPr>
          <p:cNvPr id="172" name="Google Shape;172;p1"/>
          <p:cNvPicPr preferRelativeResize="0"/>
          <p:nvPr/>
        </p:nvPicPr>
        <p:blipFill rotWithShape="1">
          <a:blip r:embed="rId4">
            <a:alphaModFix/>
          </a:blip>
          <a:srcRect b="0" l="0" r="0" t="0"/>
          <a:stretch/>
        </p:blipFill>
        <p:spPr>
          <a:xfrm>
            <a:off x="697582" y="5883259"/>
            <a:ext cx="400260" cy="32521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grpSp>
        <p:nvGrpSpPr>
          <p:cNvPr id="324" name="Google Shape;324;p10"/>
          <p:cNvGrpSpPr/>
          <p:nvPr/>
        </p:nvGrpSpPr>
        <p:grpSpPr>
          <a:xfrm>
            <a:off x="-13518" y="-17668"/>
            <a:ext cx="1569720" cy="1722120"/>
            <a:chOff x="-63500" y="-109804"/>
            <a:chExt cx="1206500" cy="1333500"/>
          </a:xfrm>
        </p:grpSpPr>
        <p:sp>
          <p:nvSpPr>
            <p:cNvPr id="325" name="Google Shape;325;p10"/>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326" name="Google Shape;326;p10"/>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327" name="Google Shape;32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pic>
        <p:nvPicPr>
          <p:cNvPr id="328" name="Google Shape;328;p10"/>
          <p:cNvPicPr preferRelativeResize="0"/>
          <p:nvPr/>
        </p:nvPicPr>
        <p:blipFill rotWithShape="1">
          <a:blip r:embed="rId4">
            <a:alphaModFix/>
          </a:blip>
          <a:srcRect b="36079" l="24332" r="42152" t="31505"/>
          <a:stretch/>
        </p:blipFill>
        <p:spPr>
          <a:xfrm>
            <a:off x="215899" y="2556387"/>
            <a:ext cx="6116923" cy="3759361"/>
          </a:xfrm>
          <a:prstGeom prst="rect">
            <a:avLst/>
          </a:prstGeom>
          <a:noFill/>
          <a:ln>
            <a:noFill/>
          </a:ln>
        </p:spPr>
      </p:pic>
      <p:pic>
        <p:nvPicPr>
          <p:cNvPr id="329" name="Google Shape;329;p10"/>
          <p:cNvPicPr preferRelativeResize="0"/>
          <p:nvPr/>
        </p:nvPicPr>
        <p:blipFill rotWithShape="1">
          <a:blip r:embed="rId5">
            <a:alphaModFix/>
          </a:blip>
          <a:srcRect b="34518" l="30958" r="43352" t="38783"/>
          <a:stretch/>
        </p:blipFill>
        <p:spPr>
          <a:xfrm>
            <a:off x="6549147" y="2094992"/>
            <a:ext cx="5642853" cy="3977196"/>
          </a:xfrm>
          <a:prstGeom prst="rect">
            <a:avLst/>
          </a:prstGeom>
          <a:noFill/>
          <a:ln>
            <a:noFill/>
          </a:ln>
        </p:spPr>
      </p:pic>
      <p:sp>
        <p:nvSpPr>
          <p:cNvPr id="330" name="Google Shape;330;p10"/>
          <p:cNvSpPr txBox="1"/>
          <p:nvPr/>
        </p:nvSpPr>
        <p:spPr>
          <a:xfrm>
            <a:off x="215899" y="1494793"/>
            <a:ext cx="5785098" cy="49240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85623"/>
              </a:buClr>
              <a:buSzPts val="2600"/>
              <a:buFont typeface="Calibri"/>
              <a:buNone/>
            </a:pPr>
            <a:r>
              <a:rPr b="1" lang="en-US" sz="2600">
                <a:solidFill>
                  <a:srgbClr val="385623"/>
                </a:solidFill>
                <a:latin typeface="Calibri"/>
                <a:ea typeface="Calibri"/>
                <a:cs typeface="Calibri"/>
                <a:sym typeface="Calibri"/>
              </a:rPr>
              <a:t>Cấu trúc phần cứng 3 thanh ghi</a:t>
            </a:r>
            <a:endParaRPr b="1" sz="2600">
              <a:solidFill>
                <a:srgbClr val="385623"/>
              </a:solidFill>
              <a:latin typeface="Calibri"/>
              <a:ea typeface="Calibri"/>
              <a:cs typeface="Calibri"/>
              <a:sym typeface="Calibri"/>
            </a:endParaRPr>
          </a:p>
        </p:txBody>
      </p:sp>
      <p:sp>
        <p:nvSpPr>
          <p:cNvPr id="331" name="Google Shape;331;p10"/>
          <p:cNvSpPr txBox="1"/>
          <p:nvPr/>
        </p:nvSpPr>
        <p:spPr>
          <a:xfrm>
            <a:off x="6496180" y="1564629"/>
            <a:ext cx="5695820" cy="49240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85623"/>
              </a:buClr>
              <a:buSzPts val="2600"/>
              <a:buFont typeface="Calibri"/>
              <a:buNone/>
            </a:pPr>
            <a:r>
              <a:rPr b="1" lang="en-US" sz="2600">
                <a:solidFill>
                  <a:srgbClr val="385623"/>
                </a:solidFill>
                <a:latin typeface="Calibri"/>
                <a:ea typeface="Calibri"/>
                <a:cs typeface="Calibri"/>
                <a:sym typeface="Calibri"/>
              </a:rPr>
              <a:t>Cấu trúc phần cứng 2 thanh ghi</a:t>
            </a:r>
            <a:endParaRPr b="1" sz="2600">
              <a:solidFill>
                <a:srgbClr val="385623"/>
              </a:solidFill>
              <a:latin typeface="Calibri"/>
              <a:ea typeface="Calibri"/>
              <a:cs typeface="Calibri"/>
              <a:sym typeface="Calibri"/>
            </a:endParaRPr>
          </a:p>
        </p:txBody>
      </p:sp>
      <p:cxnSp>
        <p:nvCxnSpPr>
          <p:cNvPr id="332" name="Google Shape;332;p10"/>
          <p:cNvCxnSpPr/>
          <p:nvPr/>
        </p:nvCxnSpPr>
        <p:spPr>
          <a:xfrm>
            <a:off x="6332825" y="872982"/>
            <a:ext cx="0" cy="5442766"/>
          </a:xfrm>
          <a:prstGeom prst="straightConnector1">
            <a:avLst/>
          </a:prstGeom>
          <a:noFill/>
          <a:ln cap="flat" cmpd="sng" w="57150">
            <a:solidFill>
              <a:srgbClr val="FF0000"/>
            </a:solidFill>
            <a:prstDash val="solid"/>
            <a:round/>
            <a:headEnd len="sm" w="sm" type="none"/>
            <a:tailEnd len="sm" w="sm" type="none"/>
          </a:ln>
        </p:spPr>
      </p:cxnSp>
      <p:sp>
        <p:nvSpPr>
          <p:cNvPr id="333" name="Google Shape;333;p10"/>
          <p:cNvSpPr txBox="1"/>
          <p:nvPr/>
        </p:nvSpPr>
        <p:spPr>
          <a:xfrm>
            <a:off x="5019279" y="0"/>
            <a:ext cx="2627085" cy="738664"/>
          </a:xfrm>
          <a:prstGeom prst="rect">
            <a:avLst/>
          </a:prstGeom>
          <a:solidFill>
            <a:srgbClr val="B4C7E7"/>
          </a:solid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None/>
            </a:pPr>
            <a:r>
              <a:rPr b="1" lang="en-US" sz="2800">
                <a:solidFill>
                  <a:srgbClr val="000000"/>
                </a:solidFill>
                <a:latin typeface="Calibri"/>
                <a:ea typeface="Calibri"/>
                <a:cs typeface="Calibri"/>
                <a:sym typeface="Calibri"/>
              </a:rPr>
              <a:t>3. Phép nhân</a:t>
            </a:r>
            <a:endParaRPr b="1" sz="2800">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33"/>
                                        </p:tgtEl>
                                        <p:attrNameLst>
                                          <p:attrName>style.visibility</p:attrName>
                                        </p:attrNameLst>
                                      </p:cBhvr>
                                      <p:to>
                                        <p:strVal val="visible"/>
                                      </p:to>
                                    </p:set>
                                    <p:anim calcmode="lin" valueType="num">
                                      <p:cBhvr additive="base">
                                        <p:cTn dur="500"/>
                                        <p:tgtEl>
                                          <p:spTgt spid="333"/>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5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0" st="0"/>
                                            </p:txEl>
                                          </p:spTgt>
                                        </p:tgtEl>
                                        <p:attrNameLst>
                                          <p:attrName>style.visibility</p:attrName>
                                        </p:attrNameLst>
                                      </p:cBhvr>
                                      <p:to>
                                        <p:strVal val="visible"/>
                                      </p:to>
                                    </p:set>
                                    <p:animEffect filter="fade" transition="in">
                                      <p:cBhvr>
                                        <p:cTn dur="500"/>
                                        <p:tgtEl>
                                          <p:spTgt spid="3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5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grpSp>
        <p:nvGrpSpPr>
          <p:cNvPr id="338" name="Google Shape;338;p11"/>
          <p:cNvGrpSpPr/>
          <p:nvPr/>
        </p:nvGrpSpPr>
        <p:grpSpPr>
          <a:xfrm>
            <a:off x="-13518" y="-17668"/>
            <a:ext cx="1569720" cy="1722120"/>
            <a:chOff x="-63500" y="-109804"/>
            <a:chExt cx="1206500" cy="1333500"/>
          </a:xfrm>
        </p:grpSpPr>
        <p:sp>
          <p:nvSpPr>
            <p:cNvPr id="339" name="Google Shape;339;p11"/>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340" name="Google Shape;340;p11"/>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341" name="Google Shape;341;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pic>
        <p:nvPicPr>
          <p:cNvPr id="342" name="Google Shape;342;p11"/>
          <p:cNvPicPr preferRelativeResize="0"/>
          <p:nvPr/>
        </p:nvPicPr>
        <p:blipFill rotWithShape="1">
          <a:blip r:embed="rId4">
            <a:alphaModFix/>
          </a:blip>
          <a:srcRect b="0" l="0" r="0" t="0"/>
          <a:stretch/>
        </p:blipFill>
        <p:spPr>
          <a:xfrm>
            <a:off x="6533072" y="537030"/>
            <a:ext cx="5513786" cy="6320970"/>
          </a:xfrm>
          <a:prstGeom prst="rect">
            <a:avLst/>
          </a:prstGeom>
          <a:noFill/>
          <a:ln>
            <a:noFill/>
          </a:ln>
        </p:spPr>
      </p:pic>
      <p:sp>
        <p:nvSpPr>
          <p:cNvPr id="343" name="Google Shape;343;p11"/>
          <p:cNvSpPr txBox="1"/>
          <p:nvPr/>
        </p:nvSpPr>
        <p:spPr>
          <a:xfrm>
            <a:off x="769173" y="3176190"/>
            <a:ext cx="4398446" cy="679521"/>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lang="en-US" sz="2400">
                <a:solidFill>
                  <a:schemeClr val="dk1"/>
                </a:solidFill>
                <a:latin typeface="Arial"/>
                <a:ea typeface="Arial"/>
                <a:cs typeface="Arial"/>
                <a:sym typeface="Arial"/>
              </a:rPr>
              <a:t>- Số bước lặp = số bit của A, B</a:t>
            </a:r>
            <a:endParaRPr sz="2400">
              <a:solidFill>
                <a:schemeClr val="dk1"/>
              </a:solidFill>
              <a:latin typeface="Arial"/>
              <a:ea typeface="Arial"/>
              <a:cs typeface="Arial"/>
              <a:sym typeface="Arial"/>
            </a:endParaRPr>
          </a:p>
        </p:txBody>
      </p:sp>
      <p:sp>
        <p:nvSpPr>
          <p:cNvPr id="344" name="Google Shape;344;p11"/>
          <p:cNvSpPr txBox="1"/>
          <p:nvPr/>
        </p:nvSpPr>
        <p:spPr>
          <a:xfrm>
            <a:off x="769173" y="3778957"/>
            <a:ext cx="3821191" cy="917654"/>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lang="en-US" sz="2400">
                <a:solidFill>
                  <a:schemeClr val="dk1"/>
                </a:solidFill>
                <a:latin typeface="Arial"/>
                <a:ea typeface="Arial"/>
                <a:cs typeface="Arial"/>
                <a:sym typeface="Arial"/>
              </a:rPr>
              <a:t>- Số bit của tích = 2x (số bit của A, B)</a:t>
            </a:r>
            <a:endParaRPr sz="2400">
              <a:solidFill>
                <a:schemeClr val="dk1"/>
              </a:solidFill>
              <a:latin typeface="Arial"/>
              <a:ea typeface="Arial"/>
              <a:cs typeface="Arial"/>
              <a:sym typeface="Arial"/>
            </a:endParaRPr>
          </a:p>
        </p:txBody>
      </p:sp>
      <p:sp>
        <p:nvSpPr>
          <p:cNvPr id="345" name="Google Shape;345;p11"/>
          <p:cNvSpPr/>
          <p:nvPr/>
        </p:nvSpPr>
        <p:spPr>
          <a:xfrm>
            <a:off x="769173" y="2560849"/>
            <a:ext cx="2719187" cy="5231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i="1" lang="en-US" sz="2800">
                <a:solidFill>
                  <a:schemeClr val="dk1"/>
                </a:solidFill>
                <a:latin typeface="Arial"/>
                <a:ea typeface="Arial"/>
                <a:cs typeface="Arial"/>
                <a:sym typeface="Arial"/>
              </a:rPr>
              <a:t>Ví dụ: A * B </a:t>
            </a:r>
            <a:endParaRPr i="1" sz="1800">
              <a:solidFill>
                <a:schemeClr val="dk1"/>
              </a:solidFill>
              <a:latin typeface="Arial"/>
              <a:ea typeface="Arial"/>
              <a:cs typeface="Arial"/>
              <a:sym typeface="Arial"/>
            </a:endParaRPr>
          </a:p>
        </p:txBody>
      </p:sp>
      <p:sp>
        <p:nvSpPr>
          <p:cNvPr id="346" name="Google Shape;346;p11"/>
          <p:cNvSpPr txBox="1"/>
          <p:nvPr/>
        </p:nvSpPr>
        <p:spPr>
          <a:xfrm>
            <a:off x="9100431" y="6442450"/>
            <a:ext cx="2426063" cy="315278"/>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347" name="Google Shape;347;p11"/>
          <p:cNvSpPr txBox="1"/>
          <p:nvPr/>
        </p:nvSpPr>
        <p:spPr>
          <a:xfrm>
            <a:off x="755650" y="1656506"/>
            <a:ext cx="5245347" cy="49240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85623"/>
              </a:buClr>
              <a:buSzPts val="2600"/>
              <a:buFont typeface="Arial"/>
              <a:buNone/>
            </a:pPr>
            <a:r>
              <a:rPr b="1" lang="en-US" sz="2600">
                <a:solidFill>
                  <a:srgbClr val="385623"/>
                </a:solidFill>
                <a:latin typeface="Arial"/>
                <a:ea typeface="Arial"/>
                <a:cs typeface="Arial"/>
                <a:sym typeface="Arial"/>
              </a:rPr>
              <a:t>Phần cứng 3 thanh ghi</a:t>
            </a:r>
            <a:endParaRPr b="1" sz="2600">
              <a:solidFill>
                <a:srgbClr val="385623"/>
              </a:solidFill>
              <a:latin typeface="Arial"/>
              <a:ea typeface="Arial"/>
              <a:cs typeface="Arial"/>
              <a:sym typeface="Arial"/>
            </a:endParaRPr>
          </a:p>
        </p:txBody>
      </p:sp>
      <p:cxnSp>
        <p:nvCxnSpPr>
          <p:cNvPr id="348" name="Google Shape;348;p11"/>
          <p:cNvCxnSpPr/>
          <p:nvPr/>
        </p:nvCxnSpPr>
        <p:spPr>
          <a:xfrm>
            <a:off x="6332825" y="872982"/>
            <a:ext cx="0" cy="5442766"/>
          </a:xfrm>
          <a:prstGeom prst="straightConnector1">
            <a:avLst/>
          </a:prstGeom>
          <a:noFill/>
          <a:ln cap="flat" cmpd="sng" w="57150">
            <a:solidFill>
              <a:srgbClr val="FF0000"/>
            </a:solidFill>
            <a:prstDash val="solid"/>
            <a:round/>
            <a:headEnd len="sm" w="sm" type="none"/>
            <a:tailEnd len="sm" w="sm" type="none"/>
          </a:ln>
        </p:spPr>
      </p:cxnSp>
      <p:sp>
        <p:nvSpPr>
          <p:cNvPr id="349" name="Google Shape;349;p11"/>
          <p:cNvSpPr txBox="1"/>
          <p:nvPr/>
        </p:nvSpPr>
        <p:spPr>
          <a:xfrm>
            <a:off x="5019279" y="0"/>
            <a:ext cx="2627085" cy="738664"/>
          </a:xfrm>
          <a:prstGeom prst="rect">
            <a:avLst/>
          </a:prstGeom>
          <a:solidFill>
            <a:srgbClr val="B4C7E7"/>
          </a:solid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None/>
            </a:pPr>
            <a:r>
              <a:rPr b="1" lang="en-US" sz="2800">
                <a:solidFill>
                  <a:srgbClr val="000000"/>
                </a:solidFill>
                <a:latin typeface="Calibri"/>
                <a:ea typeface="Calibri"/>
                <a:cs typeface="Calibri"/>
                <a:sym typeface="Calibri"/>
              </a:rPr>
              <a:t>3. Phép nhân</a:t>
            </a:r>
            <a:endParaRPr b="1" sz="2800">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49"/>
                                        </p:tgtEl>
                                        <p:attrNameLst>
                                          <p:attrName>style.visibility</p:attrName>
                                        </p:attrNameLst>
                                      </p:cBhvr>
                                      <p:to>
                                        <p:strVal val="visible"/>
                                      </p:to>
                                    </p:set>
                                    <p:anim calcmode="lin" valueType="num">
                                      <p:cBhvr additive="base">
                                        <p:cTn dur="500"/>
                                        <p:tgtEl>
                                          <p:spTgt spid="3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xEl>
                                              <p:pRg end="0" st="0"/>
                                            </p:txEl>
                                          </p:spTgt>
                                        </p:tgtEl>
                                        <p:attrNameLst>
                                          <p:attrName>style.visibility</p:attrName>
                                        </p:attrNameLst>
                                      </p:cBhvr>
                                      <p:to>
                                        <p:strVal val="visible"/>
                                      </p:to>
                                    </p:set>
                                    <p:animEffect filter="fade" transition="in">
                                      <p:cBhvr>
                                        <p:cTn dur="500"/>
                                        <p:tgtEl>
                                          <p:spTgt spid="3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5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500"/>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20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grpSp>
        <p:nvGrpSpPr>
          <p:cNvPr id="354" name="Google Shape;354;p12"/>
          <p:cNvGrpSpPr/>
          <p:nvPr/>
        </p:nvGrpSpPr>
        <p:grpSpPr>
          <a:xfrm>
            <a:off x="-13518" y="-17668"/>
            <a:ext cx="1569720" cy="1722120"/>
            <a:chOff x="-63500" y="-109804"/>
            <a:chExt cx="1206500" cy="1333500"/>
          </a:xfrm>
        </p:grpSpPr>
        <p:sp>
          <p:nvSpPr>
            <p:cNvPr id="355" name="Google Shape;355;p12"/>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356" name="Google Shape;356;p12"/>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357" name="Google Shape;357;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graphicFrame>
        <p:nvGraphicFramePr>
          <p:cNvPr id="358" name="Google Shape;358;p12"/>
          <p:cNvGraphicFramePr/>
          <p:nvPr/>
        </p:nvGraphicFramePr>
        <p:xfrm>
          <a:off x="687898" y="2347610"/>
          <a:ext cx="3000000" cy="3000000"/>
        </p:xfrm>
        <a:graphic>
          <a:graphicData uri="http://schemas.openxmlformats.org/drawingml/2006/table">
            <a:tbl>
              <a:tblPr>
                <a:noFill/>
                <a:tableStyleId>{D82FC838-7E07-42FD-835B-FB2269A0CAC1}</a:tableStyleId>
              </a:tblPr>
              <a:tblGrid>
                <a:gridCol w="909275"/>
                <a:gridCol w="4518175"/>
                <a:gridCol w="1552900"/>
                <a:gridCol w="2065250"/>
                <a:gridCol w="2065250"/>
              </a:tblGrid>
              <a:tr h="1015425">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Lần lặp</a:t>
                      </a:r>
                      <a:endParaRPr sz="2800" u="none" cap="none" strike="noStrike">
                        <a:latin typeface="Arial"/>
                        <a:ea typeface="Arial"/>
                        <a:cs typeface="Arial"/>
                        <a:sym typeface="Arial"/>
                      </a:endParaRPr>
                    </a:p>
                  </a:txBody>
                  <a:tcPr marT="0" marB="0" marR="68575" marL="68575" anchor="ctr">
                    <a:solidFill>
                      <a:srgbClr val="8DA9DB"/>
                    </a:solidFill>
                  </a:tcPr>
                </a:tc>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Bước</a:t>
                      </a:r>
                      <a:endParaRPr sz="2800" u="none" cap="none" strike="noStrike">
                        <a:latin typeface="Arial"/>
                        <a:ea typeface="Arial"/>
                        <a:cs typeface="Arial"/>
                        <a:sym typeface="Arial"/>
                      </a:endParaRPr>
                    </a:p>
                  </a:txBody>
                  <a:tcPr marT="0" marB="0" marR="68575" marL="68575" anchor="ctr">
                    <a:solidFill>
                      <a:srgbClr val="8DA9DB"/>
                    </a:solidFill>
                  </a:tcPr>
                </a:tc>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Số nhân (B)</a:t>
                      </a:r>
                      <a:endParaRPr sz="2800" u="none" cap="none" strike="noStrike">
                        <a:latin typeface="Arial"/>
                        <a:ea typeface="Arial"/>
                        <a:cs typeface="Arial"/>
                        <a:sym typeface="Arial"/>
                      </a:endParaRPr>
                    </a:p>
                  </a:txBody>
                  <a:tcPr marT="0" marB="0" marR="68575" marL="68575" anchor="ctr">
                    <a:solidFill>
                      <a:srgbClr val="8DA9DB"/>
                    </a:solidFill>
                  </a:tcPr>
                </a:tc>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Số bị nhân</a:t>
                      </a:r>
                      <a:endParaRPr sz="2800" u="none" cap="none" strike="noStrike"/>
                    </a:p>
                    <a:p>
                      <a:pPr indent="0" lvl="0" marL="0" marR="0" rtl="0" algn="ctr">
                        <a:lnSpc>
                          <a:spcPct val="106000"/>
                        </a:lnSpc>
                        <a:spcBef>
                          <a:spcPts val="0"/>
                        </a:spcBef>
                        <a:spcAft>
                          <a:spcPts val="0"/>
                        </a:spcAft>
                        <a:buClr>
                          <a:srgbClr val="000000"/>
                        </a:buClr>
                        <a:buSzPts val="2800"/>
                        <a:buFont typeface="Arial"/>
                        <a:buNone/>
                      </a:pPr>
                      <a:r>
                        <a:rPr lang="en-US" sz="2800" u="none" cap="none" strike="noStrike"/>
                        <a:t>(A)</a:t>
                      </a:r>
                      <a:endParaRPr sz="2800" u="none" cap="none" strike="noStrike">
                        <a:latin typeface="Arial"/>
                        <a:ea typeface="Arial"/>
                        <a:cs typeface="Arial"/>
                        <a:sym typeface="Arial"/>
                      </a:endParaRPr>
                    </a:p>
                  </a:txBody>
                  <a:tcPr marT="0" marB="0" marR="68575" marL="68575" anchor="ctr">
                    <a:solidFill>
                      <a:srgbClr val="8DA9DB"/>
                    </a:solidFill>
                  </a:tcPr>
                </a:tc>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Tích</a:t>
                      </a:r>
                      <a:endParaRPr sz="2800" u="none" cap="none" strike="noStrike"/>
                    </a:p>
                    <a:p>
                      <a:pPr indent="0" lvl="0" marL="0" marR="0" rtl="0" algn="ctr">
                        <a:lnSpc>
                          <a:spcPct val="106000"/>
                        </a:lnSpc>
                        <a:spcBef>
                          <a:spcPts val="0"/>
                        </a:spcBef>
                        <a:spcAft>
                          <a:spcPts val="0"/>
                        </a:spcAft>
                        <a:buClr>
                          <a:srgbClr val="000000"/>
                        </a:buClr>
                        <a:buSzPts val="2800"/>
                        <a:buFont typeface="Arial"/>
                        <a:buNone/>
                      </a:pPr>
                      <a:r>
                        <a:rPr lang="en-US" sz="2800" u="none" cap="none" strike="noStrike"/>
                        <a:t>(C)</a:t>
                      </a:r>
                      <a:endParaRPr sz="2800" u="none" cap="none" strike="noStrike">
                        <a:latin typeface="Arial"/>
                        <a:ea typeface="Arial"/>
                        <a:cs typeface="Arial"/>
                        <a:sym typeface="Arial"/>
                      </a:endParaRPr>
                    </a:p>
                  </a:txBody>
                  <a:tcPr marT="0" marB="0" marR="68575" marL="68575" anchor="ctr">
                    <a:solidFill>
                      <a:srgbClr val="8DA9DB"/>
                    </a:solidFill>
                  </a:tcPr>
                </a:tc>
              </a:tr>
              <a:tr h="1015425">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0</a:t>
                      </a:r>
                      <a:endParaRPr sz="2800" u="none" cap="none" strike="noStrike">
                        <a:latin typeface="Arial"/>
                        <a:ea typeface="Arial"/>
                        <a:cs typeface="Arial"/>
                        <a:sym typeface="Arial"/>
                      </a:endParaRPr>
                    </a:p>
                  </a:txBody>
                  <a:tcPr marT="0" marB="0" marR="68575" marL="68575" anchor="ctr"/>
                </a:tc>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Khởi tạo</a:t>
                      </a:r>
                      <a:endParaRPr sz="2800" u="none" cap="none" strike="noStrike">
                        <a:latin typeface="Arial"/>
                        <a:ea typeface="Arial"/>
                        <a:cs typeface="Arial"/>
                        <a:sym typeface="Arial"/>
                      </a:endParaRPr>
                    </a:p>
                  </a:txBody>
                  <a:tcPr marT="0" marB="0" marR="68575" marL="68575" anchor="ctr"/>
                </a:tc>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n bit</a:t>
                      </a:r>
                      <a:endParaRPr sz="2800" u="none" cap="none" strike="noStrike">
                        <a:latin typeface="Arial"/>
                        <a:ea typeface="Arial"/>
                        <a:cs typeface="Arial"/>
                        <a:sym typeface="Arial"/>
                      </a:endParaRPr>
                    </a:p>
                  </a:txBody>
                  <a:tcPr marT="0" marB="0" marR="68575" marL="68575" anchor="ctr"/>
                </a:tc>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2n bit</a:t>
                      </a:r>
                      <a:endParaRPr sz="2800" u="none" cap="none" strike="noStrike">
                        <a:latin typeface="Arial"/>
                        <a:ea typeface="Arial"/>
                        <a:cs typeface="Arial"/>
                        <a:sym typeface="Arial"/>
                      </a:endParaRPr>
                    </a:p>
                  </a:txBody>
                  <a:tcPr marT="0" marB="0" marR="68575" marL="68575" anchor="ctr"/>
                </a:tc>
                <a:tc>
                  <a:txBody>
                    <a:bodyPr/>
                    <a:lstStyle/>
                    <a:p>
                      <a:pPr indent="0" lvl="0" marL="0" marR="0" rtl="0" algn="just">
                        <a:lnSpc>
                          <a:spcPct val="106000"/>
                        </a:lnSpc>
                        <a:spcBef>
                          <a:spcPts val="0"/>
                        </a:spcBef>
                        <a:spcAft>
                          <a:spcPts val="0"/>
                        </a:spcAft>
                        <a:buClr>
                          <a:srgbClr val="000000"/>
                        </a:buClr>
                        <a:buSzPts val="2800"/>
                        <a:buFont typeface="Arial"/>
                        <a:buNone/>
                      </a:pPr>
                      <a:r>
                        <a:rPr lang="en-US" sz="2800" u="none" cap="none" strike="noStrike"/>
                        <a:t>2n bit</a:t>
                      </a:r>
                      <a:endParaRPr sz="1400" u="none" cap="none" strike="noStrike"/>
                    </a:p>
                    <a:p>
                      <a:pPr indent="0" lvl="0" marL="0" marR="0" rtl="0" algn="just">
                        <a:lnSpc>
                          <a:spcPct val="106000"/>
                        </a:lnSpc>
                        <a:spcBef>
                          <a:spcPts val="0"/>
                        </a:spcBef>
                        <a:spcAft>
                          <a:spcPts val="0"/>
                        </a:spcAft>
                        <a:buClr>
                          <a:srgbClr val="000000"/>
                        </a:buClr>
                        <a:buSzPts val="2800"/>
                        <a:buFont typeface="Arial"/>
                        <a:buNone/>
                      </a:pPr>
                      <a:r>
                        <a:rPr lang="en-US" sz="2800" u="none" cap="none" strike="noStrike"/>
                        <a:t>Giá trị = 0</a:t>
                      </a:r>
                      <a:endParaRPr sz="2800" u="none" cap="none" strike="noStrike">
                        <a:latin typeface="Arial"/>
                        <a:ea typeface="Arial"/>
                        <a:cs typeface="Arial"/>
                        <a:sym typeface="Arial"/>
                      </a:endParaRPr>
                    </a:p>
                  </a:txBody>
                  <a:tcPr marT="0" marB="0" marR="68575" marL="68575" anchor="ctr"/>
                </a:tc>
              </a:tr>
              <a:tr h="1280675">
                <a:tc rowSpan="3">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1</a:t>
                      </a:r>
                      <a:endParaRPr sz="2800" u="none" cap="none" strike="noStrike">
                        <a:latin typeface="Arial"/>
                        <a:ea typeface="Arial"/>
                        <a:cs typeface="Arial"/>
                        <a:sym typeface="Arial"/>
                      </a:endParaRPr>
                    </a:p>
                  </a:txBody>
                  <a:tcPr marT="0" marB="0" marR="68575" marL="68575" anchor="ctr"/>
                </a:tc>
                <a:tc>
                  <a:txBody>
                    <a:bodyPr/>
                    <a:lstStyle/>
                    <a:p>
                      <a:pPr indent="0" lvl="0" marL="0" marR="0" rtl="0" algn="just">
                        <a:lnSpc>
                          <a:spcPct val="106000"/>
                        </a:lnSpc>
                        <a:spcBef>
                          <a:spcPts val="0"/>
                        </a:spcBef>
                        <a:spcAft>
                          <a:spcPts val="0"/>
                        </a:spcAft>
                        <a:buClr>
                          <a:srgbClr val="000000"/>
                        </a:buClr>
                        <a:buSzPts val="2800"/>
                        <a:buFont typeface="Arial"/>
                        <a:buNone/>
                      </a:pPr>
                      <a:r>
                        <a:rPr lang="en-US" sz="2800" u="none" cap="none" strike="noStrike"/>
                        <a:t>1: Xét bit thứ 0 của B, </a:t>
                      </a:r>
                      <a:endParaRPr sz="1400" u="none" cap="none" strike="noStrike"/>
                    </a:p>
                    <a:p>
                      <a:pPr indent="0" lvl="0" marL="0" marR="0" rtl="0" algn="just">
                        <a:lnSpc>
                          <a:spcPct val="106000"/>
                        </a:lnSpc>
                        <a:spcBef>
                          <a:spcPts val="0"/>
                        </a:spcBef>
                        <a:spcAft>
                          <a:spcPts val="0"/>
                        </a:spcAft>
                        <a:buClr>
                          <a:srgbClr val="000000"/>
                        </a:buClr>
                        <a:buSzPts val="2800"/>
                        <a:buFont typeface="Arial"/>
                        <a:buNone/>
                      </a:pPr>
                      <a:r>
                        <a:rPr lang="en-US" sz="2800" u="none" cap="none" strike="noStrike"/>
                        <a:t>=0 : giữ nguyên, </a:t>
                      </a:r>
                      <a:endParaRPr sz="1400" u="none" cap="none" strike="noStrike"/>
                    </a:p>
                    <a:p>
                      <a:pPr indent="0" lvl="0" marL="0" marR="0" rtl="0" algn="just">
                        <a:lnSpc>
                          <a:spcPct val="106000"/>
                        </a:lnSpc>
                        <a:spcBef>
                          <a:spcPts val="0"/>
                        </a:spcBef>
                        <a:spcAft>
                          <a:spcPts val="0"/>
                        </a:spcAft>
                        <a:buClr>
                          <a:srgbClr val="000000"/>
                        </a:buClr>
                        <a:buSzPts val="2800"/>
                        <a:buFont typeface="Arial"/>
                        <a:buNone/>
                      </a:pPr>
                      <a:r>
                        <a:rPr lang="en-US" sz="2800" u="none" cap="none" strike="noStrike"/>
                        <a:t>=1 : C = C + A</a:t>
                      </a:r>
                      <a:endParaRPr sz="2800" u="none" cap="none" strike="noStrike">
                        <a:latin typeface="Arial"/>
                        <a:ea typeface="Arial"/>
                        <a:cs typeface="Arial"/>
                        <a:sym typeface="Arial"/>
                      </a:endParaRPr>
                    </a:p>
                  </a:txBody>
                  <a:tcPr marT="0" marB="0" marR="68575" marL="68575"/>
                </a:tc>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a:t>
                      </a:r>
                      <a:r>
                        <a:rPr lang="en-US" sz="2800" u="sng" cap="none" strike="noStrike"/>
                        <a:t>0</a:t>
                      </a:r>
                      <a:endParaRPr sz="2800" u="none" cap="none" strike="noStrike">
                        <a:latin typeface="Arial"/>
                        <a:ea typeface="Arial"/>
                        <a:cs typeface="Arial"/>
                        <a:sym typeface="Arial"/>
                      </a:endParaRPr>
                    </a:p>
                  </a:txBody>
                  <a:tcPr marT="0" marB="0" marR="68575" marL="68575" anchor="ctr"/>
                </a:tc>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 </a:t>
                      </a:r>
                      <a:endParaRPr sz="2800" u="none" cap="none" strike="noStrike">
                        <a:latin typeface="Arial"/>
                        <a:ea typeface="Arial"/>
                        <a:cs typeface="Arial"/>
                        <a:sym typeface="Arial"/>
                      </a:endParaRPr>
                    </a:p>
                  </a:txBody>
                  <a:tcPr marT="0" marB="0" marR="68575" marL="68575" anchor="ctr"/>
                </a:tc>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 </a:t>
                      </a:r>
                      <a:endParaRPr sz="2800" u="none" cap="none" strike="noStrike">
                        <a:latin typeface="Arial"/>
                        <a:ea typeface="Arial"/>
                        <a:cs typeface="Arial"/>
                        <a:sym typeface="Arial"/>
                      </a:endParaRPr>
                    </a:p>
                  </a:txBody>
                  <a:tcPr marT="0" marB="0" marR="68575" marL="68575" anchor="ctr"/>
                </a:tc>
              </a:tr>
              <a:tr h="495375">
                <a:tc vMerge="1"/>
                <a:tc>
                  <a:txBody>
                    <a:bodyPr/>
                    <a:lstStyle/>
                    <a:p>
                      <a:pPr indent="0" lvl="0" marL="0" marR="0" rtl="0" algn="just">
                        <a:lnSpc>
                          <a:spcPct val="106000"/>
                        </a:lnSpc>
                        <a:spcBef>
                          <a:spcPts val="0"/>
                        </a:spcBef>
                        <a:spcAft>
                          <a:spcPts val="0"/>
                        </a:spcAft>
                        <a:buClr>
                          <a:srgbClr val="000000"/>
                        </a:buClr>
                        <a:buSzPts val="2800"/>
                        <a:buFont typeface="Arial"/>
                        <a:buNone/>
                      </a:pPr>
                      <a:r>
                        <a:rPr lang="en-US" sz="2800" u="none" cap="none" strike="noStrike"/>
                        <a:t>2: Dịch trái A</a:t>
                      </a:r>
                      <a:endParaRPr sz="2800" u="none" cap="none" strike="noStrike">
                        <a:latin typeface="Arial"/>
                        <a:ea typeface="Arial"/>
                        <a:cs typeface="Arial"/>
                        <a:sym typeface="Arial"/>
                      </a:endParaRPr>
                    </a:p>
                  </a:txBody>
                  <a:tcPr marT="0" marB="0" marR="68575" marL="68575"/>
                </a:tc>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 </a:t>
                      </a:r>
                      <a:endParaRPr sz="2800" u="none" cap="none" strike="noStrike">
                        <a:latin typeface="Arial"/>
                        <a:ea typeface="Arial"/>
                        <a:cs typeface="Arial"/>
                        <a:sym typeface="Arial"/>
                      </a:endParaRPr>
                    </a:p>
                  </a:txBody>
                  <a:tcPr marT="0" marB="0" marR="68575" marL="68575" anchor="ctr"/>
                </a:tc>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a:t>
                      </a:r>
                      <a:endParaRPr sz="2800" u="none" cap="none" strike="noStrike">
                        <a:latin typeface="Arial"/>
                        <a:ea typeface="Arial"/>
                        <a:cs typeface="Arial"/>
                        <a:sym typeface="Arial"/>
                      </a:endParaRPr>
                    </a:p>
                  </a:txBody>
                  <a:tcPr marT="0" marB="0" marR="68575" marL="68575" anchor="ctr"/>
                </a:tc>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 </a:t>
                      </a:r>
                      <a:endParaRPr sz="2800" u="none" cap="none" strike="noStrike">
                        <a:latin typeface="Arial"/>
                        <a:ea typeface="Arial"/>
                        <a:cs typeface="Arial"/>
                        <a:sym typeface="Arial"/>
                      </a:endParaRPr>
                    </a:p>
                  </a:txBody>
                  <a:tcPr marT="0" marB="0" marR="68575" marL="68575" anchor="ctr"/>
                </a:tc>
              </a:tr>
              <a:tr h="495375">
                <a:tc vMerge="1"/>
                <a:tc>
                  <a:txBody>
                    <a:bodyPr/>
                    <a:lstStyle/>
                    <a:p>
                      <a:pPr indent="0" lvl="0" marL="0" marR="0" rtl="0" algn="just">
                        <a:lnSpc>
                          <a:spcPct val="106000"/>
                        </a:lnSpc>
                        <a:spcBef>
                          <a:spcPts val="0"/>
                        </a:spcBef>
                        <a:spcAft>
                          <a:spcPts val="0"/>
                        </a:spcAft>
                        <a:buClr>
                          <a:srgbClr val="000000"/>
                        </a:buClr>
                        <a:buSzPts val="2800"/>
                        <a:buFont typeface="Arial"/>
                        <a:buNone/>
                      </a:pPr>
                      <a:r>
                        <a:rPr lang="en-US" sz="2800" u="none" cap="none" strike="noStrike"/>
                        <a:t>3: Dịch phải B</a:t>
                      </a:r>
                      <a:endParaRPr sz="2800" u="none" cap="none" strike="noStrike">
                        <a:latin typeface="Arial"/>
                        <a:ea typeface="Arial"/>
                        <a:cs typeface="Arial"/>
                        <a:sym typeface="Arial"/>
                      </a:endParaRPr>
                    </a:p>
                  </a:txBody>
                  <a:tcPr marT="0" marB="0" marR="68575" marL="68575"/>
                </a:tc>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a:t>
                      </a:r>
                      <a:endParaRPr sz="2800" u="none" cap="none" strike="noStrike">
                        <a:latin typeface="Arial"/>
                        <a:ea typeface="Arial"/>
                        <a:cs typeface="Arial"/>
                        <a:sym typeface="Arial"/>
                      </a:endParaRPr>
                    </a:p>
                  </a:txBody>
                  <a:tcPr marT="0" marB="0" marR="68575" marL="68575" anchor="ctr"/>
                </a:tc>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 </a:t>
                      </a:r>
                      <a:endParaRPr sz="2800" u="none" cap="none" strike="noStrike">
                        <a:latin typeface="Arial"/>
                        <a:ea typeface="Arial"/>
                        <a:cs typeface="Arial"/>
                        <a:sym typeface="Arial"/>
                      </a:endParaRPr>
                    </a:p>
                  </a:txBody>
                  <a:tcPr marT="0" marB="0" marR="68575" marL="68575" anchor="ctr"/>
                </a:tc>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 </a:t>
                      </a:r>
                      <a:endParaRPr sz="2800" u="none" cap="none" strike="noStrike">
                        <a:latin typeface="Arial"/>
                        <a:ea typeface="Arial"/>
                        <a:cs typeface="Arial"/>
                        <a:sym typeface="Arial"/>
                      </a:endParaRPr>
                    </a:p>
                  </a:txBody>
                  <a:tcPr marT="0" marB="0" marR="68575" marL="68575" anchor="ctr"/>
                </a:tc>
              </a:tr>
            </a:tbl>
          </a:graphicData>
        </a:graphic>
      </p:graphicFrame>
      <p:sp>
        <p:nvSpPr>
          <p:cNvPr id="359" name="Google Shape;359;p12"/>
          <p:cNvSpPr txBox="1"/>
          <p:nvPr/>
        </p:nvSpPr>
        <p:spPr>
          <a:xfrm>
            <a:off x="755650" y="1656506"/>
            <a:ext cx="5245347" cy="49240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85623"/>
              </a:buClr>
              <a:buSzPts val="2600"/>
              <a:buFont typeface="Arial"/>
              <a:buNone/>
            </a:pPr>
            <a:r>
              <a:rPr b="1" lang="en-US" sz="2600">
                <a:solidFill>
                  <a:srgbClr val="385623"/>
                </a:solidFill>
                <a:latin typeface="Arial"/>
                <a:ea typeface="Arial"/>
                <a:cs typeface="Arial"/>
                <a:sym typeface="Arial"/>
              </a:rPr>
              <a:t>Phần cứng 3 thanh ghi</a:t>
            </a:r>
            <a:endParaRPr b="1" sz="2600">
              <a:solidFill>
                <a:srgbClr val="385623"/>
              </a:solidFill>
              <a:latin typeface="Arial"/>
              <a:ea typeface="Arial"/>
              <a:cs typeface="Arial"/>
              <a:sym typeface="Arial"/>
            </a:endParaRPr>
          </a:p>
        </p:txBody>
      </p:sp>
      <p:sp>
        <p:nvSpPr>
          <p:cNvPr id="360" name="Google Shape;360;p12"/>
          <p:cNvSpPr txBox="1"/>
          <p:nvPr/>
        </p:nvSpPr>
        <p:spPr>
          <a:xfrm>
            <a:off x="5019279" y="0"/>
            <a:ext cx="2627085" cy="738664"/>
          </a:xfrm>
          <a:prstGeom prst="rect">
            <a:avLst/>
          </a:prstGeom>
          <a:solidFill>
            <a:srgbClr val="B4C7E7"/>
          </a:solid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None/>
            </a:pPr>
            <a:r>
              <a:rPr b="1" lang="en-US" sz="2800">
                <a:solidFill>
                  <a:srgbClr val="000000"/>
                </a:solidFill>
                <a:latin typeface="Calibri"/>
                <a:ea typeface="Calibri"/>
                <a:cs typeface="Calibri"/>
                <a:sym typeface="Calibri"/>
              </a:rPr>
              <a:t>3. Phép nhân</a:t>
            </a:r>
            <a:endParaRPr b="1" sz="2800">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xEl>
                                              <p:pRg end="0" st="0"/>
                                            </p:txEl>
                                          </p:spTgt>
                                        </p:tgtEl>
                                        <p:attrNameLst>
                                          <p:attrName>style.visibility</p:attrName>
                                        </p:attrNameLst>
                                      </p:cBhvr>
                                      <p:to>
                                        <p:strVal val="visible"/>
                                      </p:to>
                                    </p:set>
                                    <p:animEffect filter="fade" transition="in">
                                      <p:cBhvr>
                                        <p:cTn dur="500"/>
                                        <p:tgtEl>
                                          <p:spTgt spid="3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8"/>
                                        </p:tgtEl>
                                        <p:attrNameLst>
                                          <p:attrName>style.visibility</p:attrName>
                                        </p:attrNameLst>
                                      </p:cBhvr>
                                      <p:to>
                                        <p:strVal val="visible"/>
                                      </p:to>
                                    </p:set>
                                    <p:anim calcmode="lin" valueType="num">
                                      <p:cBhvr additive="base">
                                        <p:cTn dur="500"/>
                                        <p:tgtEl>
                                          <p:spTgt spid="3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grpSp>
        <p:nvGrpSpPr>
          <p:cNvPr id="365" name="Google Shape;365;p13"/>
          <p:cNvGrpSpPr/>
          <p:nvPr/>
        </p:nvGrpSpPr>
        <p:grpSpPr>
          <a:xfrm>
            <a:off x="-13518" y="-17668"/>
            <a:ext cx="1569720" cy="1722120"/>
            <a:chOff x="-63500" y="-109804"/>
            <a:chExt cx="1206500" cy="1333500"/>
          </a:xfrm>
        </p:grpSpPr>
        <p:sp>
          <p:nvSpPr>
            <p:cNvPr id="366" name="Google Shape;366;p13"/>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367" name="Google Shape;367;p13"/>
            <p:cNvPicPr preferRelativeResize="0"/>
            <p:nvPr/>
          </p:nvPicPr>
          <p:blipFill rotWithShape="1">
            <a:blip r:embed="rId4">
              <a:alphaModFix/>
            </a:blip>
            <a:srcRect b="0" l="0" r="0" t="0"/>
            <a:stretch/>
          </p:blipFill>
          <p:spPr>
            <a:xfrm>
              <a:off x="0" y="0"/>
              <a:ext cx="694946" cy="688549"/>
            </a:xfrm>
            <a:prstGeom prst="rect">
              <a:avLst/>
            </a:prstGeom>
            <a:noFill/>
            <a:ln>
              <a:noFill/>
            </a:ln>
          </p:spPr>
        </p:pic>
      </p:grpSp>
      <p:sp>
        <p:nvSpPr>
          <p:cNvPr id="368" name="Google Shape;368;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369" name="Google Shape;369;p13"/>
          <p:cNvSpPr txBox="1"/>
          <p:nvPr/>
        </p:nvSpPr>
        <p:spPr>
          <a:xfrm>
            <a:off x="603250" y="1275660"/>
            <a:ext cx="11408892"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i="1" lang="en-US" sz="2400">
                <a:solidFill>
                  <a:srgbClr val="FF0000"/>
                </a:solidFill>
                <a:latin typeface="Arial"/>
                <a:ea typeface="Arial"/>
                <a:cs typeface="Arial"/>
                <a:sym typeface="Arial"/>
              </a:rPr>
              <a:t>VD1: 2</a:t>
            </a:r>
            <a:r>
              <a:rPr baseline="-25000" i="1" lang="en-US" sz="2400">
                <a:solidFill>
                  <a:srgbClr val="FF0000"/>
                </a:solidFill>
                <a:latin typeface="Arial"/>
                <a:ea typeface="Arial"/>
                <a:cs typeface="Arial"/>
                <a:sym typeface="Arial"/>
              </a:rPr>
              <a:t>(10)</a:t>
            </a:r>
            <a:r>
              <a:rPr i="1" lang="en-US" sz="2400">
                <a:solidFill>
                  <a:srgbClr val="FF0000"/>
                </a:solidFill>
                <a:latin typeface="Arial"/>
                <a:ea typeface="Arial"/>
                <a:cs typeface="Arial"/>
                <a:sym typeface="Arial"/>
              </a:rPr>
              <a:t> x 3</a:t>
            </a:r>
            <a:r>
              <a:rPr baseline="-25000" i="1" lang="en-US" sz="2400">
                <a:solidFill>
                  <a:srgbClr val="FF0000"/>
                </a:solidFill>
                <a:latin typeface="Arial"/>
                <a:ea typeface="Arial"/>
                <a:cs typeface="Arial"/>
                <a:sym typeface="Arial"/>
              </a:rPr>
              <a:t>(10)</a:t>
            </a:r>
            <a:r>
              <a:rPr i="1" lang="en-US" sz="2400">
                <a:solidFill>
                  <a:srgbClr val="FF0000"/>
                </a:solidFill>
                <a:latin typeface="Arial"/>
                <a:ea typeface="Arial"/>
                <a:cs typeface="Arial"/>
                <a:sym typeface="Arial"/>
              </a:rPr>
              <a:t> (sử dụng số 4 bit không dấu) theo cấu trúc phần cứng 3 thanh ghi</a:t>
            </a:r>
            <a:endParaRPr i="1" sz="2400">
              <a:solidFill>
                <a:srgbClr val="FF0000"/>
              </a:solidFill>
              <a:latin typeface="Arial"/>
              <a:ea typeface="Arial"/>
              <a:cs typeface="Arial"/>
              <a:sym typeface="Arial"/>
            </a:endParaRPr>
          </a:p>
        </p:txBody>
      </p:sp>
      <p:sp>
        <p:nvSpPr>
          <p:cNvPr id="370" name="Google Shape;370;p13"/>
          <p:cNvSpPr txBox="1"/>
          <p:nvPr/>
        </p:nvSpPr>
        <p:spPr>
          <a:xfrm>
            <a:off x="603250" y="1939392"/>
            <a:ext cx="416832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lang="en-US" sz="2000" u="sng">
                <a:solidFill>
                  <a:schemeClr val="dk1"/>
                </a:solidFill>
                <a:latin typeface="Arial"/>
                <a:ea typeface="Arial"/>
                <a:cs typeface="Arial"/>
                <a:sym typeface="Arial"/>
              </a:rPr>
              <a:t>Giải:</a:t>
            </a:r>
            <a:r>
              <a:rPr lang="en-US" sz="2000">
                <a:solidFill>
                  <a:schemeClr val="dk1"/>
                </a:solidFill>
                <a:latin typeface="Arial"/>
                <a:ea typeface="Arial"/>
                <a:cs typeface="Arial"/>
                <a:sym typeface="Arial"/>
              </a:rPr>
              <a:t>	2</a:t>
            </a:r>
            <a:r>
              <a:rPr baseline="-25000" lang="en-US" sz="2000">
                <a:solidFill>
                  <a:schemeClr val="dk1"/>
                </a:solidFill>
                <a:latin typeface="Arial"/>
                <a:ea typeface="Arial"/>
                <a:cs typeface="Arial"/>
                <a:sym typeface="Arial"/>
              </a:rPr>
              <a:t>(10)</a:t>
            </a:r>
            <a:r>
              <a:rPr lang="en-US" sz="2000">
                <a:solidFill>
                  <a:schemeClr val="dk1"/>
                </a:solidFill>
                <a:latin typeface="Arial"/>
                <a:ea typeface="Arial"/>
                <a:cs typeface="Arial"/>
                <a:sym typeface="Arial"/>
              </a:rPr>
              <a:t> x 3</a:t>
            </a:r>
            <a:r>
              <a:rPr baseline="-25000" lang="en-US" sz="2000">
                <a:solidFill>
                  <a:schemeClr val="dk1"/>
                </a:solidFill>
                <a:latin typeface="Arial"/>
                <a:ea typeface="Arial"/>
                <a:cs typeface="Arial"/>
                <a:sym typeface="Arial"/>
              </a:rPr>
              <a:t>(10) </a:t>
            </a:r>
            <a:r>
              <a:rPr lang="en-US" sz="2000">
                <a:solidFill>
                  <a:schemeClr val="dk1"/>
                </a:solidFill>
                <a:latin typeface="Arial"/>
                <a:ea typeface="Arial"/>
                <a:cs typeface="Arial"/>
                <a:sym typeface="Arial"/>
              </a:rPr>
              <a:t>= 0010</a:t>
            </a:r>
            <a:r>
              <a:rPr baseline="-25000" lang="en-US" sz="2000">
                <a:solidFill>
                  <a:schemeClr val="dk1"/>
                </a:solidFill>
                <a:latin typeface="Arial"/>
                <a:ea typeface="Arial"/>
                <a:cs typeface="Arial"/>
                <a:sym typeface="Arial"/>
              </a:rPr>
              <a:t>2 </a:t>
            </a:r>
            <a:r>
              <a:rPr lang="en-US" sz="2000">
                <a:solidFill>
                  <a:schemeClr val="dk1"/>
                </a:solidFill>
                <a:latin typeface="Arial"/>
                <a:ea typeface="Arial"/>
                <a:cs typeface="Arial"/>
                <a:sym typeface="Arial"/>
              </a:rPr>
              <a:t> x 0011</a:t>
            </a:r>
            <a:r>
              <a:rPr baseline="-25000" lang="en-US" sz="2000">
                <a:solidFill>
                  <a:schemeClr val="dk1"/>
                </a:solidFill>
                <a:latin typeface="Arial"/>
                <a:ea typeface="Arial"/>
                <a:cs typeface="Arial"/>
                <a:sym typeface="Arial"/>
              </a:rPr>
              <a:t>2</a:t>
            </a:r>
            <a:endParaRPr sz="20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p:txBody>
      </p:sp>
      <p:sp>
        <p:nvSpPr>
          <p:cNvPr id="371" name="Google Shape;371;p13"/>
          <p:cNvSpPr txBox="1"/>
          <p:nvPr/>
        </p:nvSpPr>
        <p:spPr>
          <a:xfrm>
            <a:off x="9269010" y="6169621"/>
            <a:ext cx="2401811"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1" lang="en-US" sz="1800">
                <a:solidFill>
                  <a:schemeClr val="dk1"/>
                </a:solidFill>
                <a:latin typeface="Arial"/>
                <a:ea typeface="Arial"/>
                <a:cs typeface="Arial"/>
                <a:sym typeface="Arial"/>
              </a:rPr>
              <a:t>Kết quả: 0000 0110</a:t>
            </a:r>
            <a:endParaRPr b="1" sz="1800">
              <a:solidFill>
                <a:schemeClr val="dk1"/>
              </a:solidFill>
              <a:latin typeface="Arial"/>
              <a:ea typeface="Arial"/>
              <a:cs typeface="Arial"/>
              <a:sym typeface="Arial"/>
            </a:endParaRPr>
          </a:p>
        </p:txBody>
      </p:sp>
      <p:graphicFrame>
        <p:nvGraphicFramePr>
          <p:cNvPr id="372" name="Google Shape;372;p13"/>
          <p:cNvGraphicFramePr/>
          <p:nvPr/>
        </p:nvGraphicFramePr>
        <p:xfrm>
          <a:off x="521179" y="2568454"/>
          <a:ext cx="8554944" cy="4153021"/>
        </p:xfrm>
        <a:graphic>
          <a:graphicData uri="http://schemas.openxmlformats.org/presentationml/2006/ole">
            <mc:AlternateContent>
              <mc:Choice Requires="v">
                <p:oleObj r:id="rId5" imgH="4153021" imgW="8554944" progId="Paint.Picture.1" spid="_x0000_s1">
                  <p:embed/>
                </p:oleObj>
              </mc:Choice>
              <mc:Fallback>
                <p:oleObj r:id="rId6" imgH="4153021" imgW="8554944" progId="Paint.Picture.1">
                  <p:embed/>
                  <p:pic>
                    <p:nvPicPr>
                      <p:cNvPr id="372" name="Google Shape;372;p13"/>
                      <p:cNvPicPr preferRelativeResize="0"/>
                      <p:nvPr/>
                    </p:nvPicPr>
                    <p:blipFill rotWithShape="1">
                      <a:blip r:embed="rId7">
                        <a:alphaModFix/>
                      </a:blip>
                      <a:srcRect b="0" l="0" r="0" t="0"/>
                      <a:stretch/>
                    </p:blipFill>
                    <p:spPr>
                      <a:xfrm>
                        <a:off x="521179" y="2568454"/>
                        <a:ext cx="8554944" cy="4153021"/>
                      </a:xfrm>
                      <a:prstGeom prst="rect">
                        <a:avLst/>
                      </a:prstGeom>
                      <a:noFill/>
                      <a:ln>
                        <a:noFill/>
                      </a:ln>
                    </p:spPr>
                  </p:pic>
                </p:oleObj>
              </mc:Fallback>
            </mc:AlternateContent>
          </a:graphicData>
        </a:graphic>
      </p:graphicFrame>
      <p:sp>
        <p:nvSpPr>
          <p:cNvPr id="373" name="Google Shape;373;p13"/>
          <p:cNvSpPr txBox="1"/>
          <p:nvPr/>
        </p:nvSpPr>
        <p:spPr>
          <a:xfrm>
            <a:off x="5019279" y="0"/>
            <a:ext cx="2627085" cy="738664"/>
          </a:xfrm>
          <a:prstGeom prst="rect">
            <a:avLst/>
          </a:prstGeom>
          <a:solidFill>
            <a:srgbClr val="B4C7E7"/>
          </a:solid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None/>
            </a:pPr>
            <a:r>
              <a:rPr b="1" lang="en-US" sz="2800">
                <a:solidFill>
                  <a:srgbClr val="000000"/>
                </a:solidFill>
                <a:latin typeface="Calibri"/>
                <a:ea typeface="Calibri"/>
                <a:cs typeface="Calibri"/>
                <a:sym typeface="Calibri"/>
              </a:rPr>
              <a:t>3. Phép nhân</a:t>
            </a:r>
            <a:endParaRPr b="1" sz="2800">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9"/>
                                        </p:tgtEl>
                                        <p:attrNameLst>
                                          <p:attrName>style.visibility</p:attrName>
                                        </p:attrNameLst>
                                      </p:cBhvr>
                                      <p:to>
                                        <p:strVal val="visible"/>
                                      </p:to>
                                    </p:set>
                                    <p:anim calcmode="lin" valueType="num">
                                      <p:cBhvr additive="base">
                                        <p:cTn dur="500"/>
                                        <p:tgtEl>
                                          <p:spTgt spid="36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5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grpSp>
        <p:nvGrpSpPr>
          <p:cNvPr id="378" name="Google Shape;378;p14"/>
          <p:cNvGrpSpPr/>
          <p:nvPr/>
        </p:nvGrpSpPr>
        <p:grpSpPr>
          <a:xfrm>
            <a:off x="-13518" y="-17668"/>
            <a:ext cx="1569720" cy="1722120"/>
            <a:chOff x="-63500" y="-109804"/>
            <a:chExt cx="1206500" cy="1333500"/>
          </a:xfrm>
        </p:grpSpPr>
        <p:sp>
          <p:nvSpPr>
            <p:cNvPr id="379" name="Google Shape;379;p14"/>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380" name="Google Shape;380;p14"/>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381" name="Google Shape;381;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pic>
        <p:nvPicPr>
          <p:cNvPr id="382" name="Google Shape;382;p14"/>
          <p:cNvPicPr preferRelativeResize="0"/>
          <p:nvPr/>
        </p:nvPicPr>
        <p:blipFill rotWithShape="1">
          <a:blip r:embed="rId4">
            <a:alphaModFix/>
          </a:blip>
          <a:srcRect b="0" l="0" r="0" t="0"/>
          <a:stretch/>
        </p:blipFill>
        <p:spPr>
          <a:xfrm>
            <a:off x="6308520" y="595086"/>
            <a:ext cx="5972379" cy="6415313"/>
          </a:xfrm>
          <a:prstGeom prst="rect">
            <a:avLst/>
          </a:prstGeom>
          <a:noFill/>
          <a:ln>
            <a:noFill/>
          </a:ln>
        </p:spPr>
      </p:pic>
      <p:sp>
        <p:nvSpPr>
          <p:cNvPr id="383" name="Google Shape;383;p14"/>
          <p:cNvSpPr txBox="1"/>
          <p:nvPr/>
        </p:nvSpPr>
        <p:spPr>
          <a:xfrm>
            <a:off x="8763000" y="65087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cxnSp>
        <p:nvCxnSpPr>
          <p:cNvPr id="384" name="Google Shape;384;p14"/>
          <p:cNvCxnSpPr/>
          <p:nvPr/>
        </p:nvCxnSpPr>
        <p:spPr>
          <a:xfrm>
            <a:off x="6245079" y="914510"/>
            <a:ext cx="0" cy="5442766"/>
          </a:xfrm>
          <a:prstGeom prst="straightConnector1">
            <a:avLst/>
          </a:prstGeom>
          <a:noFill/>
          <a:ln cap="flat" cmpd="sng" w="57150">
            <a:solidFill>
              <a:srgbClr val="FF0000"/>
            </a:solidFill>
            <a:prstDash val="solid"/>
            <a:round/>
            <a:headEnd len="sm" w="sm" type="none"/>
            <a:tailEnd len="sm" w="sm" type="none"/>
          </a:ln>
        </p:spPr>
      </p:cxnSp>
      <p:sp>
        <p:nvSpPr>
          <p:cNvPr id="385" name="Google Shape;385;p14"/>
          <p:cNvSpPr txBox="1"/>
          <p:nvPr/>
        </p:nvSpPr>
        <p:spPr>
          <a:xfrm>
            <a:off x="921573" y="3328590"/>
            <a:ext cx="4398446" cy="679521"/>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lang="en-US" sz="2400">
                <a:solidFill>
                  <a:schemeClr val="dk1"/>
                </a:solidFill>
                <a:latin typeface="Arial"/>
                <a:ea typeface="Arial"/>
                <a:cs typeface="Arial"/>
                <a:sym typeface="Arial"/>
              </a:rPr>
              <a:t>- Số bước lặp = số bit của A, B</a:t>
            </a:r>
            <a:endParaRPr sz="2400">
              <a:solidFill>
                <a:schemeClr val="dk1"/>
              </a:solidFill>
              <a:latin typeface="Arial"/>
              <a:ea typeface="Arial"/>
              <a:cs typeface="Arial"/>
              <a:sym typeface="Arial"/>
            </a:endParaRPr>
          </a:p>
        </p:txBody>
      </p:sp>
      <p:sp>
        <p:nvSpPr>
          <p:cNvPr id="386" name="Google Shape;386;p14"/>
          <p:cNvSpPr txBox="1"/>
          <p:nvPr/>
        </p:nvSpPr>
        <p:spPr>
          <a:xfrm>
            <a:off x="921573" y="3931357"/>
            <a:ext cx="3821191" cy="917654"/>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lang="en-US" sz="2400">
                <a:solidFill>
                  <a:schemeClr val="dk1"/>
                </a:solidFill>
                <a:latin typeface="Arial"/>
                <a:ea typeface="Arial"/>
                <a:cs typeface="Arial"/>
                <a:sym typeface="Arial"/>
              </a:rPr>
              <a:t>- Số bit của tích = 2x (số bit của A, B)</a:t>
            </a:r>
            <a:endParaRPr sz="2400">
              <a:solidFill>
                <a:schemeClr val="dk1"/>
              </a:solidFill>
              <a:latin typeface="Arial"/>
              <a:ea typeface="Arial"/>
              <a:cs typeface="Arial"/>
              <a:sym typeface="Arial"/>
            </a:endParaRPr>
          </a:p>
        </p:txBody>
      </p:sp>
      <p:sp>
        <p:nvSpPr>
          <p:cNvPr id="387" name="Google Shape;387;p14"/>
          <p:cNvSpPr/>
          <p:nvPr/>
        </p:nvSpPr>
        <p:spPr>
          <a:xfrm>
            <a:off x="921573" y="2713249"/>
            <a:ext cx="2719187" cy="5231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i="1" lang="en-US" sz="2800">
                <a:solidFill>
                  <a:schemeClr val="dk1"/>
                </a:solidFill>
                <a:latin typeface="Arial"/>
                <a:ea typeface="Arial"/>
                <a:cs typeface="Arial"/>
                <a:sym typeface="Arial"/>
              </a:rPr>
              <a:t>Ví dụ: A * B </a:t>
            </a:r>
            <a:endParaRPr i="1" sz="1800">
              <a:solidFill>
                <a:schemeClr val="dk1"/>
              </a:solidFill>
              <a:latin typeface="Arial"/>
              <a:ea typeface="Arial"/>
              <a:cs typeface="Arial"/>
              <a:sym typeface="Arial"/>
            </a:endParaRPr>
          </a:p>
        </p:txBody>
      </p:sp>
      <p:sp>
        <p:nvSpPr>
          <p:cNvPr id="388" name="Google Shape;388;p14"/>
          <p:cNvSpPr txBox="1"/>
          <p:nvPr/>
        </p:nvSpPr>
        <p:spPr>
          <a:xfrm>
            <a:off x="908050" y="1808906"/>
            <a:ext cx="5245347" cy="49240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85623"/>
              </a:buClr>
              <a:buSzPts val="2600"/>
              <a:buFont typeface="Arial"/>
              <a:buNone/>
            </a:pPr>
            <a:r>
              <a:rPr b="1" lang="en-US" sz="2600">
                <a:solidFill>
                  <a:srgbClr val="385623"/>
                </a:solidFill>
                <a:latin typeface="Arial"/>
                <a:ea typeface="Arial"/>
                <a:cs typeface="Arial"/>
                <a:sym typeface="Arial"/>
              </a:rPr>
              <a:t>Phần cứng 2 thanh ghi</a:t>
            </a:r>
            <a:endParaRPr b="1" sz="2600">
              <a:solidFill>
                <a:srgbClr val="385623"/>
              </a:solidFill>
              <a:latin typeface="Arial"/>
              <a:ea typeface="Arial"/>
              <a:cs typeface="Arial"/>
              <a:sym typeface="Arial"/>
            </a:endParaRPr>
          </a:p>
        </p:txBody>
      </p:sp>
      <p:sp>
        <p:nvSpPr>
          <p:cNvPr id="389" name="Google Shape;389;p14"/>
          <p:cNvSpPr txBox="1"/>
          <p:nvPr/>
        </p:nvSpPr>
        <p:spPr>
          <a:xfrm>
            <a:off x="5019279" y="0"/>
            <a:ext cx="2627085" cy="738664"/>
          </a:xfrm>
          <a:prstGeom prst="rect">
            <a:avLst/>
          </a:prstGeom>
          <a:solidFill>
            <a:srgbClr val="B4C7E7"/>
          </a:solid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None/>
            </a:pPr>
            <a:r>
              <a:rPr b="1" lang="en-US" sz="2800">
                <a:solidFill>
                  <a:srgbClr val="000000"/>
                </a:solidFill>
                <a:latin typeface="Calibri"/>
                <a:ea typeface="Calibri"/>
                <a:cs typeface="Calibri"/>
                <a:sym typeface="Calibri"/>
              </a:rPr>
              <a:t>3. Phép nhân</a:t>
            </a:r>
            <a:endParaRPr b="1" sz="2800">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0" st="0"/>
                                            </p:txEl>
                                          </p:spTgt>
                                        </p:tgtEl>
                                        <p:attrNameLst>
                                          <p:attrName>style.visibility</p:attrName>
                                        </p:attrNameLst>
                                      </p:cBhvr>
                                      <p:to>
                                        <p:strVal val="visible"/>
                                      </p:to>
                                    </p:set>
                                    <p:animEffect filter="fade" transition="in">
                                      <p:cBhvr>
                                        <p:cTn dur="500"/>
                                        <p:tgtEl>
                                          <p:spTgt spid="3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500"/>
                                        <p:tgtEl>
                                          <p:spTgt spid="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grpSp>
        <p:nvGrpSpPr>
          <p:cNvPr id="394" name="Google Shape;394;p15"/>
          <p:cNvGrpSpPr/>
          <p:nvPr/>
        </p:nvGrpSpPr>
        <p:grpSpPr>
          <a:xfrm>
            <a:off x="-13518" y="-17668"/>
            <a:ext cx="1569720" cy="1722120"/>
            <a:chOff x="-63500" y="-109804"/>
            <a:chExt cx="1206500" cy="1333500"/>
          </a:xfrm>
        </p:grpSpPr>
        <p:sp>
          <p:nvSpPr>
            <p:cNvPr id="395" name="Google Shape;395;p15"/>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396" name="Google Shape;396;p15"/>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397" name="Google Shape;397;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398" name="Google Shape;398;p15"/>
          <p:cNvSpPr txBox="1"/>
          <p:nvPr/>
        </p:nvSpPr>
        <p:spPr>
          <a:xfrm>
            <a:off x="755650" y="1656506"/>
            <a:ext cx="5245347" cy="49240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85623"/>
              </a:buClr>
              <a:buSzPts val="2600"/>
              <a:buFont typeface="Arial"/>
              <a:buNone/>
            </a:pPr>
            <a:r>
              <a:rPr b="1" lang="en-US" sz="2600">
                <a:solidFill>
                  <a:srgbClr val="385623"/>
                </a:solidFill>
                <a:latin typeface="Arial"/>
                <a:ea typeface="Arial"/>
                <a:cs typeface="Arial"/>
                <a:sym typeface="Arial"/>
              </a:rPr>
              <a:t>Phần cứng 2 thanh ghi</a:t>
            </a:r>
            <a:endParaRPr b="1" sz="2600">
              <a:solidFill>
                <a:srgbClr val="385623"/>
              </a:solidFill>
              <a:latin typeface="Arial"/>
              <a:ea typeface="Arial"/>
              <a:cs typeface="Arial"/>
              <a:sym typeface="Arial"/>
            </a:endParaRPr>
          </a:p>
        </p:txBody>
      </p:sp>
      <p:graphicFrame>
        <p:nvGraphicFramePr>
          <p:cNvPr id="399" name="Google Shape;399;p15"/>
          <p:cNvGraphicFramePr/>
          <p:nvPr/>
        </p:nvGraphicFramePr>
        <p:xfrm>
          <a:off x="322006" y="2262558"/>
          <a:ext cx="3000000" cy="3000000"/>
        </p:xfrm>
        <a:graphic>
          <a:graphicData uri="http://schemas.openxmlformats.org/drawingml/2006/table">
            <a:tbl>
              <a:tblPr>
                <a:noFill/>
                <a:tableStyleId>{D82FC838-7E07-42FD-835B-FB2269A0CAC1}</a:tableStyleId>
              </a:tblPr>
              <a:tblGrid>
                <a:gridCol w="988150"/>
                <a:gridCol w="6091075"/>
                <a:gridCol w="2266900"/>
                <a:gridCol w="2201875"/>
              </a:tblGrid>
              <a:tr h="1217325">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Lần lặp</a:t>
                      </a:r>
                      <a:endParaRPr sz="4400" u="none" cap="none" strike="noStrike">
                        <a:latin typeface="Arial"/>
                        <a:ea typeface="Arial"/>
                        <a:cs typeface="Arial"/>
                        <a:sym typeface="Arial"/>
                      </a:endParaRPr>
                    </a:p>
                  </a:txBody>
                  <a:tcPr marT="0" marB="0" marR="68575" marL="68575" anchor="ctr">
                    <a:solidFill>
                      <a:srgbClr val="8DA9DB"/>
                    </a:solidFill>
                  </a:tcPr>
                </a:tc>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Bước</a:t>
                      </a:r>
                      <a:endParaRPr sz="4400" u="none" cap="none" strike="noStrike">
                        <a:latin typeface="Arial"/>
                        <a:ea typeface="Arial"/>
                        <a:cs typeface="Arial"/>
                        <a:sym typeface="Arial"/>
                      </a:endParaRPr>
                    </a:p>
                  </a:txBody>
                  <a:tcPr marT="0" marB="0" marR="68575" marL="68575" anchor="ctr">
                    <a:solidFill>
                      <a:srgbClr val="8DA9DB"/>
                    </a:solidFill>
                  </a:tcPr>
                </a:tc>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Số bị nhân</a:t>
                      </a:r>
                      <a:endParaRPr sz="4400" u="none" cap="none" strike="noStrike"/>
                    </a:p>
                    <a:p>
                      <a:pPr indent="0" lvl="0" marL="0" marR="0" rtl="0" algn="ctr">
                        <a:lnSpc>
                          <a:spcPct val="106000"/>
                        </a:lnSpc>
                        <a:spcBef>
                          <a:spcPts val="0"/>
                        </a:spcBef>
                        <a:spcAft>
                          <a:spcPts val="0"/>
                        </a:spcAft>
                        <a:buClr>
                          <a:srgbClr val="000000"/>
                        </a:buClr>
                        <a:buSzPts val="2800"/>
                        <a:buFont typeface="Arial"/>
                        <a:buNone/>
                      </a:pPr>
                      <a:r>
                        <a:rPr lang="en-US" sz="2800" u="none" cap="none" strike="noStrike"/>
                        <a:t>(A)</a:t>
                      </a:r>
                      <a:endParaRPr sz="4400" u="none" cap="none" strike="noStrike">
                        <a:latin typeface="Arial"/>
                        <a:ea typeface="Arial"/>
                        <a:cs typeface="Arial"/>
                        <a:sym typeface="Arial"/>
                      </a:endParaRPr>
                    </a:p>
                  </a:txBody>
                  <a:tcPr marT="0" marB="0" marR="68575" marL="68575" anchor="ctr">
                    <a:solidFill>
                      <a:srgbClr val="8DA9DB"/>
                    </a:solidFill>
                  </a:tcPr>
                </a:tc>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Số nhân (B) / Tích (C)</a:t>
                      </a:r>
                      <a:endParaRPr sz="4400" u="none" cap="none" strike="noStrike">
                        <a:latin typeface="Arial"/>
                        <a:ea typeface="Arial"/>
                        <a:cs typeface="Arial"/>
                        <a:sym typeface="Arial"/>
                      </a:endParaRPr>
                    </a:p>
                  </a:txBody>
                  <a:tcPr marT="0" marB="0" marR="68575" marL="68575" anchor="ctr">
                    <a:solidFill>
                      <a:srgbClr val="8DA9DB"/>
                    </a:solidFill>
                  </a:tcPr>
                </a:tc>
              </a:tr>
              <a:tr h="957750">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0</a:t>
                      </a:r>
                      <a:endParaRPr sz="4400" u="none" cap="none" strike="noStrike">
                        <a:latin typeface="Arial"/>
                        <a:ea typeface="Arial"/>
                        <a:cs typeface="Arial"/>
                        <a:sym typeface="Arial"/>
                      </a:endParaRPr>
                    </a:p>
                  </a:txBody>
                  <a:tcPr marT="0" marB="0" marR="68575" marL="68575" anchor="ctr"/>
                </a:tc>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Khởi tạo</a:t>
                      </a:r>
                      <a:endParaRPr sz="4400" u="none" cap="none" strike="noStrike">
                        <a:latin typeface="Arial"/>
                        <a:ea typeface="Arial"/>
                        <a:cs typeface="Arial"/>
                        <a:sym typeface="Arial"/>
                      </a:endParaRPr>
                    </a:p>
                  </a:txBody>
                  <a:tcPr marT="0" marB="0" marR="68575" marL="68575" anchor="ctr"/>
                </a:tc>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n bit</a:t>
                      </a:r>
                      <a:endParaRPr sz="4400" u="none" cap="none" strike="noStrike">
                        <a:latin typeface="Arial"/>
                        <a:ea typeface="Arial"/>
                        <a:cs typeface="Arial"/>
                        <a:sym typeface="Arial"/>
                      </a:endParaRPr>
                    </a:p>
                  </a:txBody>
                  <a:tcPr marT="0" marB="0" marR="68575" marL="68575" anchor="ctr"/>
                </a:tc>
                <a:tc>
                  <a:txBody>
                    <a:bodyPr/>
                    <a:lstStyle/>
                    <a:p>
                      <a:pPr indent="0" lvl="0" marL="0" marR="0" rtl="0" algn="just">
                        <a:lnSpc>
                          <a:spcPct val="100000"/>
                        </a:lnSpc>
                        <a:spcBef>
                          <a:spcPts val="0"/>
                        </a:spcBef>
                        <a:spcAft>
                          <a:spcPts val="0"/>
                        </a:spcAft>
                        <a:buClr>
                          <a:srgbClr val="000000"/>
                        </a:buClr>
                        <a:buSzPts val="2800"/>
                        <a:buFont typeface="Arial"/>
                        <a:buNone/>
                      </a:pPr>
                      <a:r>
                        <a:rPr lang="en-US" sz="2800" u="none" cap="none" strike="noStrike"/>
                        <a:t>2n bit</a:t>
                      </a:r>
                      <a:endParaRPr sz="4400" u="none" cap="none" strike="noStrike"/>
                    </a:p>
                    <a:p>
                      <a:pPr indent="0" lvl="0" marL="0" marR="0" rtl="0" algn="just">
                        <a:lnSpc>
                          <a:spcPct val="100000"/>
                        </a:lnSpc>
                        <a:spcBef>
                          <a:spcPts val="600"/>
                        </a:spcBef>
                        <a:spcAft>
                          <a:spcPts val="0"/>
                        </a:spcAft>
                        <a:buClr>
                          <a:srgbClr val="000000"/>
                        </a:buClr>
                        <a:buSzPts val="2800"/>
                        <a:buFont typeface="Arial"/>
                        <a:buNone/>
                      </a:pPr>
                      <a:r>
                        <a:rPr lang="en-US" sz="2800" u="none" cap="none" strike="noStrike"/>
                        <a:t>Giá trị = B</a:t>
                      </a:r>
                      <a:endParaRPr sz="4400" u="none" cap="none" strike="noStrike">
                        <a:latin typeface="Arial"/>
                        <a:ea typeface="Arial"/>
                        <a:cs typeface="Arial"/>
                        <a:sym typeface="Arial"/>
                      </a:endParaRPr>
                    </a:p>
                  </a:txBody>
                  <a:tcPr marT="0" marB="0" marR="68575" marL="68575" anchor="ctr"/>
                </a:tc>
              </a:tr>
              <a:tr h="1571675">
                <a:tc rowSpan="2">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1</a:t>
                      </a:r>
                      <a:endParaRPr sz="4400" u="none" cap="none" strike="noStrike">
                        <a:latin typeface="Arial"/>
                        <a:ea typeface="Arial"/>
                        <a:cs typeface="Arial"/>
                        <a:sym typeface="Arial"/>
                      </a:endParaRPr>
                    </a:p>
                  </a:txBody>
                  <a:tcPr marT="0" marB="0" marR="68575" marL="68575"/>
                </a:tc>
                <a:tc>
                  <a:txBody>
                    <a:bodyPr/>
                    <a:lstStyle/>
                    <a:p>
                      <a:pPr indent="0" lvl="0" marL="0" marR="0" rtl="0" algn="just">
                        <a:lnSpc>
                          <a:spcPct val="106000"/>
                        </a:lnSpc>
                        <a:spcBef>
                          <a:spcPts val="0"/>
                        </a:spcBef>
                        <a:spcAft>
                          <a:spcPts val="0"/>
                        </a:spcAft>
                        <a:buClr>
                          <a:srgbClr val="000000"/>
                        </a:buClr>
                        <a:buSzPts val="2800"/>
                        <a:buFont typeface="Arial"/>
                        <a:buNone/>
                      </a:pPr>
                      <a:r>
                        <a:rPr lang="en-US" sz="2800" u="none" cap="none" strike="noStrike"/>
                        <a:t>1: Xét bit thứ 0 của B, </a:t>
                      </a:r>
                      <a:endParaRPr sz="1400" u="none" cap="none" strike="noStrike"/>
                    </a:p>
                    <a:p>
                      <a:pPr indent="0" lvl="0" marL="0" marR="0" rtl="0" algn="just">
                        <a:lnSpc>
                          <a:spcPct val="106000"/>
                        </a:lnSpc>
                        <a:spcBef>
                          <a:spcPts val="0"/>
                        </a:spcBef>
                        <a:spcAft>
                          <a:spcPts val="0"/>
                        </a:spcAft>
                        <a:buClr>
                          <a:srgbClr val="000000"/>
                        </a:buClr>
                        <a:buSzPts val="2800"/>
                        <a:buFont typeface="Arial"/>
                        <a:buNone/>
                      </a:pPr>
                      <a:r>
                        <a:rPr lang="en-US" sz="2800" u="none" cap="none" strike="noStrike"/>
                        <a:t>= 0 : giữ nguyên,</a:t>
                      </a:r>
                      <a:endParaRPr sz="4400" u="none" cap="none" strike="noStrike"/>
                    </a:p>
                    <a:p>
                      <a:pPr indent="0" lvl="0" marL="0" marR="0" rtl="0" algn="just">
                        <a:lnSpc>
                          <a:spcPct val="106000"/>
                        </a:lnSpc>
                        <a:spcBef>
                          <a:spcPts val="0"/>
                        </a:spcBef>
                        <a:spcAft>
                          <a:spcPts val="0"/>
                        </a:spcAft>
                        <a:buClr>
                          <a:srgbClr val="000000"/>
                        </a:buClr>
                        <a:buSzPts val="2800"/>
                        <a:buFont typeface="Arial"/>
                        <a:buNone/>
                      </a:pPr>
                      <a:r>
                        <a:rPr lang="en-US" sz="2800" u="none" cap="none" strike="noStrike"/>
                        <a:t>=1 : nửa cao C = nửa cao C + A</a:t>
                      </a:r>
                      <a:endParaRPr sz="4400" u="none" cap="none" strike="noStrike">
                        <a:latin typeface="Arial"/>
                        <a:ea typeface="Arial"/>
                        <a:cs typeface="Arial"/>
                        <a:sym typeface="Arial"/>
                      </a:endParaRPr>
                    </a:p>
                  </a:txBody>
                  <a:tcPr marT="0" marB="0" marR="68575" marL="68575"/>
                </a:tc>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 </a:t>
                      </a:r>
                      <a:endParaRPr sz="4400" u="none" cap="none" strike="noStrike">
                        <a:latin typeface="Arial"/>
                        <a:ea typeface="Arial"/>
                        <a:cs typeface="Arial"/>
                        <a:sym typeface="Arial"/>
                      </a:endParaRPr>
                    </a:p>
                  </a:txBody>
                  <a:tcPr marT="0" marB="0" marR="68575" marL="68575"/>
                </a:tc>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a:t>
                      </a:r>
                      <a:r>
                        <a:rPr lang="en-US" sz="2800" u="sng" cap="none" strike="noStrike"/>
                        <a:t>0</a:t>
                      </a:r>
                      <a:endParaRPr sz="4400" u="none" cap="none" strike="noStrike">
                        <a:latin typeface="Arial"/>
                        <a:ea typeface="Arial"/>
                        <a:cs typeface="Arial"/>
                        <a:sym typeface="Arial"/>
                      </a:endParaRPr>
                    </a:p>
                  </a:txBody>
                  <a:tcPr marT="0" marB="0" marR="68575" marL="68575"/>
                </a:tc>
              </a:tr>
              <a:tr h="479975">
                <a:tc vMerge="1"/>
                <a:tc>
                  <a:txBody>
                    <a:bodyPr/>
                    <a:lstStyle/>
                    <a:p>
                      <a:pPr indent="0" lvl="0" marL="0" marR="0" rtl="0" algn="just">
                        <a:lnSpc>
                          <a:spcPct val="106000"/>
                        </a:lnSpc>
                        <a:spcBef>
                          <a:spcPts val="0"/>
                        </a:spcBef>
                        <a:spcAft>
                          <a:spcPts val="0"/>
                        </a:spcAft>
                        <a:buClr>
                          <a:srgbClr val="000000"/>
                        </a:buClr>
                        <a:buSzPts val="2800"/>
                        <a:buFont typeface="Arial"/>
                        <a:buNone/>
                      </a:pPr>
                      <a:r>
                        <a:rPr lang="en-US" sz="2800" u="none" cap="none" strike="noStrike"/>
                        <a:t>2: Dịch phải B / C</a:t>
                      </a:r>
                      <a:endParaRPr sz="4400" u="none" cap="none" strike="noStrike">
                        <a:latin typeface="Arial"/>
                        <a:ea typeface="Arial"/>
                        <a:cs typeface="Arial"/>
                        <a:sym typeface="Arial"/>
                      </a:endParaRPr>
                    </a:p>
                  </a:txBody>
                  <a:tcPr marT="0" marB="0" marR="68575" marL="68575" anchor="ctr"/>
                </a:tc>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 </a:t>
                      </a:r>
                      <a:endParaRPr sz="4400" u="none" cap="none" strike="noStrike">
                        <a:latin typeface="Arial"/>
                        <a:ea typeface="Arial"/>
                        <a:cs typeface="Arial"/>
                        <a:sym typeface="Arial"/>
                      </a:endParaRPr>
                    </a:p>
                  </a:txBody>
                  <a:tcPr marT="0" marB="0" marR="68575" marL="68575" anchor="ctr"/>
                </a:tc>
                <a:tc>
                  <a:txBody>
                    <a:bodyPr/>
                    <a:lstStyle/>
                    <a:p>
                      <a:pPr indent="0" lvl="0" marL="0" marR="0" rtl="0" algn="ctr">
                        <a:lnSpc>
                          <a:spcPct val="106000"/>
                        </a:lnSpc>
                        <a:spcBef>
                          <a:spcPts val="0"/>
                        </a:spcBef>
                        <a:spcAft>
                          <a:spcPts val="0"/>
                        </a:spcAft>
                        <a:buClr>
                          <a:srgbClr val="000000"/>
                        </a:buClr>
                        <a:buSzPts val="2800"/>
                        <a:buFont typeface="Arial"/>
                        <a:buNone/>
                      </a:pPr>
                      <a:r>
                        <a:rPr lang="en-US" sz="2800" u="none" cap="none" strike="noStrike"/>
                        <a:t>→</a:t>
                      </a:r>
                      <a:endParaRPr sz="4400" u="none" cap="none" strike="noStrike">
                        <a:latin typeface="Arial"/>
                        <a:ea typeface="Arial"/>
                        <a:cs typeface="Arial"/>
                        <a:sym typeface="Arial"/>
                      </a:endParaRPr>
                    </a:p>
                  </a:txBody>
                  <a:tcPr marT="0" marB="0" marR="68575" marL="68575" anchor="ctr"/>
                </a:tc>
              </a:tr>
            </a:tbl>
          </a:graphicData>
        </a:graphic>
      </p:graphicFrame>
      <p:sp>
        <p:nvSpPr>
          <p:cNvPr id="400" name="Google Shape;400;p15"/>
          <p:cNvSpPr txBox="1"/>
          <p:nvPr/>
        </p:nvSpPr>
        <p:spPr>
          <a:xfrm>
            <a:off x="5019279" y="0"/>
            <a:ext cx="2627085" cy="738664"/>
          </a:xfrm>
          <a:prstGeom prst="rect">
            <a:avLst/>
          </a:prstGeom>
          <a:solidFill>
            <a:srgbClr val="B4C7E7"/>
          </a:solid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None/>
            </a:pPr>
            <a:r>
              <a:rPr b="1" lang="en-US" sz="2800">
                <a:solidFill>
                  <a:srgbClr val="000000"/>
                </a:solidFill>
                <a:latin typeface="Calibri"/>
                <a:ea typeface="Calibri"/>
                <a:cs typeface="Calibri"/>
                <a:sym typeface="Calibri"/>
              </a:rPr>
              <a:t>3. Phép nhân</a:t>
            </a:r>
            <a:endParaRPr b="1" sz="2800">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0" st="0"/>
                                            </p:txEl>
                                          </p:spTgt>
                                        </p:tgtEl>
                                        <p:attrNameLst>
                                          <p:attrName>style.visibility</p:attrName>
                                        </p:attrNameLst>
                                      </p:cBhvr>
                                      <p:to>
                                        <p:strVal val="visible"/>
                                      </p:to>
                                    </p:set>
                                    <p:animEffect filter="fade" transition="in">
                                      <p:cBhvr>
                                        <p:cTn dur="500"/>
                                        <p:tgtEl>
                                          <p:spTgt spid="39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grpSp>
        <p:nvGrpSpPr>
          <p:cNvPr id="405" name="Google Shape;405;p16"/>
          <p:cNvGrpSpPr/>
          <p:nvPr/>
        </p:nvGrpSpPr>
        <p:grpSpPr>
          <a:xfrm>
            <a:off x="-13518" y="-17668"/>
            <a:ext cx="1569720" cy="1722120"/>
            <a:chOff x="-63500" y="-109804"/>
            <a:chExt cx="1206500" cy="1333500"/>
          </a:xfrm>
        </p:grpSpPr>
        <p:sp>
          <p:nvSpPr>
            <p:cNvPr id="406" name="Google Shape;406;p16"/>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407" name="Google Shape;407;p16"/>
            <p:cNvPicPr preferRelativeResize="0"/>
            <p:nvPr/>
          </p:nvPicPr>
          <p:blipFill rotWithShape="1">
            <a:blip r:embed="rId4">
              <a:alphaModFix/>
            </a:blip>
            <a:srcRect b="0" l="0" r="0" t="0"/>
            <a:stretch/>
          </p:blipFill>
          <p:spPr>
            <a:xfrm>
              <a:off x="0" y="0"/>
              <a:ext cx="694946" cy="688549"/>
            </a:xfrm>
            <a:prstGeom prst="rect">
              <a:avLst/>
            </a:prstGeom>
            <a:noFill/>
            <a:ln>
              <a:noFill/>
            </a:ln>
          </p:spPr>
        </p:pic>
      </p:grpSp>
      <p:sp>
        <p:nvSpPr>
          <p:cNvPr id="408" name="Google Shape;40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409" name="Google Shape;409;p16"/>
          <p:cNvSpPr txBox="1"/>
          <p:nvPr/>
        </p:nvSpPr>
        <p:spPr>
          <a:xfrm>
            <a:off x="251982" y="1615715"/>
            <a:ext cx="521809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400"/>
              <a:buFont typeface="Arial"/>
              <a:buNone/>
            </a:pPr>
            <a:r>
              <a:rPr i="1" lang="en-US" sz="2400">
                <a:solidFill>
                  <a:srgbClr val="FF0000"/>
                </a:solidFill>
                <a:latin typeface="Arial"/>
                <a:ea typeface="Arial"/>
                <a:cs typeface="Arial"/>
                <a:sym typeface="Arial"/>
              </a:rPr>
              <a:t>VD2: 50</a:t>
            </a:r>
            <a:r>
              <a:rPr baseline="-25000" i="1" lang="en-US" sz="2400">
                <a:solidFill>
                  <a:srgbClr val="FF0000"/>
                </a:solidFill>
                <a:latin typeface="Arial"/>
                <a:ea typeface="Arial"/>
                <a:cs typeface="Arial"/>
                <a:sym typeface="Arial"/>
              </a:rPr>
              <a:t>(8)</a:t>
            </a:r>
            <a:r>
              <a:rPr i="1" lang="en-US" sz="2400">
                <a:solidFill>
                  <a:srgbClr val="FF0000"/>
                </a:solidFill>
                <a:latin typeface="Arial"/>
                <a:ea typeface="Arial"/>
                <a:cs typeface="Arial"/>
                <a:sym typeface="Arial"/>
              </a:rPr>
              <a:t> x 23</a:t>
            </a:r>
            <a:r>
              <a:rPr baseline="-25000" i="1" lang="en-US" sz="2400">
                <a:solidFill>
                  <a:srgbClr val="FF0000"/>
                </a:solidFill>
                <a:latin typeface="Arial"/>
                <a:ea typeface="Arial"/>
                <a:cs typeface="Arial"/>
                <a:sym typeface="Arial"/>
              </a:rPr>
              <a:t>(8)</a:t>
            </a:r>
            <a:r>
              <a:rPr i="1" lang="en-US" sz="2400">
                <a:solidFill>
                  <a:srgbClr val="FF0000"/>
                </a:solidFill>
                <a:latin typeface="Arial"/>
                <a:ea typeface="Arial"/>
                <a:cs typeface="Arial"/>
                <a:sym typeface="Arial"/>
              </a:rPr>
              <a:t> = ?</a:t>
            </a:r>
            <a:endParaRPr i="1" sz="2400">
              <a:solidFill>
                <a:srgbClr val="FF0000"/>
              </a:solidFill>
              <a:latin typeface="Arial"/>
              <a:ea typeface="Arial"/>
              <a:cs typeface="Arial"/>
              <a:sym typeface="Arial"/>
            </a:endParaRPr>
          </a:p>
          <a:p>
            <a:pPr indent="0" lvl="0" marL="0" marR="0" rtl="0" algn="l">
              <a:spcBef>
                <a:spcPts val="0"/>
              </a:spcBef>
              <a:spcAft>
                <a:spcPts val="0"/>
              </a:spcAft>
              <a:buClr>
                <a:srgbClr val="FF0000"/>
              </a:buClr>
              <a:buSzPts val="2400"/>
              <a:buFont typeface="Arial"/>
              <a:buNone/>
            </a:pPr>
            <a:r>
              <a:rPr i="1" lang="en-US" sz="2400">
                <a:solidFill>
                  <a:srgbClr val="FF0000"/>
                </a:solidFill>
                <a:latin typeface="Arial"/>
                <a:ea typeface="Arial"/>
                <a:cs typeface="Arial"/>
                <a:sym typeface="Arial"/>
              </a:rPr>
              <a:t>theo cấu trúc phần cứng 2 thanh ghi </a:t>
            </a:r>
            <a:endParaRPr i="1" sz="2400">
              <a:solidFill>
                <a:srgbClr val="FF0000"/>
              </a:solidFill>
              <a:latin typeface="Arial"/>
              <a:ea typeface="Arial"/>
              <a:cs typeface="Arial"/>
              <a:sym typeface="Arial"/>
            </a:endParaRPr>
          </a:p>
        </p:txBody>
      </p:sp>
      <p:sp>
        <p:nvSpPr>
          <p:cNvPr id="410" name="Google Shape;410;p16"/>
          <p:cNvSpPr txBox="1"/>
          <p:nvPr/>
        </p:nvSpPr>
        <p:spPr>
          <a:xfrm>
            <a:off x="251982" y="2801665"/>
            <a:ext cx="537159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lang="en-US" sz="2400" u="sng">
                <a:solidFill>
                  <a:schemeClr val="dk1"/>
                </a:solidFill>
                <a:latin typeface="Arial"/>
                <a:ea typeface="Arial"/>
                <a:cs typeface="Arial"/>
                <a:sym typeface="Arial"/>
              </a:rPr>
              <a:t>Giải:</a:t>
            </a:r>
            <a:endParaRPr sz="1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       50</a:t>
            </a:r>
            <a:r>
              <a:rPr baseline="-25000" lang="en-US" sz="2400">
                <a:solidFill>
                  <a:schemeClr val="dk1"/>
                </a:solidFill>
                <a:latin typeface="Arial"/>
                <a:ea typeface="Arial"/>
                <a:cs typeface="Arial"/>
                <a:sym typeface="Arial"/>
              </a:rPr>
              <a:t>(8) </a:t>
            </a:r>
            <a:r>
              <a:rPr lang="en-US" sz="2400">
                <a:solidFill>
                  <a:schemeClr val="dk1"/>
                </a:solidFill>
                <a:latin typeface="Arial"/>
                <a:ea typeface="Arial"/>
                <a:cs typeface="Arial"/>
                <a:sym typeface="Arial"/>
              </a:rPr>
              <a:t> x 23</a:t>
            </a:r>
            <a:r>
              <a:rPr baseline="-25000" lang="en-US" sz="2400">
                <a:solidFill>
                  <a:schemeClr val="dk1"/>
                </a:solidFill>
                <a:latin typeface="Arial"/>
                <a:ea typeface="Arial"/>
                <a:cs typeface="Arial"/>
                <a:sym typeface="Arial"/>
              </a:rPr>
              <a:t>(8)</a:t>
            </a:r>
            <a:r>
              <a:rPr lang="en-US" sz="2400">
                <a:solidFill>
                  <a:schemeClr val="dk1"/>
                </a:solidFill>
                <a:latin typeface="Arial"/>
                <a:ea typeface="Arial"/>
                <a:cs typeface="Arial"/>
                <a:sym typeface="Arial"/>
              </a:rPr>
              <a:t>  = 101000</a:t>
            </a:r>
            <a:r>
              <a:rPr baseline="-25000" lang="en-US" sz="2400">
                <a:solidFill>
                  <a:schemeClr val="dk1"/>
                </a:solidFill>
                <a:latin typeface="Arial"/>
                <a:ea typeface="Arial"/>
                <a:cs typeface="Arial"/>
                <a:sym typeface="Arial"/>
              </a:rPr>
              <a:t>2</a:t>
            </a:r>
            <a:r>
              <a:rPr lang="en-US" sz="2400">
                <a:solidFill>
                  <a:schemeClr val="dk1"/>
                </a:solidFill>
                <a:latin typeface="Arial"/>
                <a:ea typeface="Arial"/>
                <a:cs typeface="Arial"/>
                <a:sym typeface="Arial"/>
              </a:rPr>
              <a:t> x 010011</a:t>
            </a:r>
            <a:r>
              <a:rPr baseline="-25000" lang="en-US" sz="2400">
                <a:solidFill>
                  <a:schemeClr val="dk1"/>
                </a:solidFill>
                <a:latin typeface="Arial"/>
                <a:ea typeface="Arial"/>
                <a:cs typeface="Arial"/>
                <a:sym typeface="Arial"/>
              </a:rPr>
              <a:t>2</a:t>
            </a:r>
            <a:endParaRPr sz="2400">
              <a:solidFill>
                <a:schemeClr val="dk1"/>
              </a:solidFill>
              <a:latin typeface="Arial"/>
              <a:ea typeface="Arial"/>
              <a:cs typeface="Arial"/>
              <a:sym typeface="Arial"/>
            </a:endParaRPr>
          </a:p>
        </p:txBody>
      </p:sp>
      <p:sp>
        <p:nvSpPr>
          <p:cNvPr id="411" name="Google Shape;411;p16"/>
          <p:cNvSpPr txBox="1"/>
          <p:nvPr/>
        </p:nvSpPr>
        <p:spPr>
          <a:xfrm>
            <a:off x="251982" y="3849262"/>
            <a:ext cx="349050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Kết quả: 00101111 1000</a:t>
            </a:r>
            <a:endParaRPr sz="1800">
              <a:solidFill>
                <a:schemeClr val="dk1"/>
              </a:solidFill>
              <a:latin typeface="Arial"/>
              <a:ea typeface="Arial"/>
              <a:cs typeface="Arial"/>
              <a:sym typeface="Arial"/>
            </a:endParaRPr>
          </a:p>
        </p:txBody>
      </p:sp>
      <p:graphicFrame>
        <p:nvGraphicFramePr>
          <p:cNvPr id="412" name="Google Shape;412;p16"/>
          <p:cNvGraphicFramePr/>
          <p:nvPr/>
        </p:nvGraphicFramePr>
        <p:xfrm>
          <a:off x="5800926" y="765933"/>
          <a:ext cx="6139092" cy="5733459"/>
        </p:xfrm>
        <a:graphic>
          <a:graphicData uri="http://schemas.openxmlformats.org/presentationml/2006/ole">
            <mc:AlternateContent>
              <mc:Choice Requires="v">
                <p:oleObj r:id="rId5" imgH="5733459" imgW="6139092" progId="Paint.Picture.1" spid="_x0000_s1">
                  <p:embed/>
                </p:oleObj>
              </mc:Choice>
              <mc:Fallback>
                <p:oleObj r:id="rId6" imgH="5733459" imgW="6139092" progId="Paint.Picture.1">
                  <p:embed/>
                  <p:pic>
                    <p:nvPicPr>
                      <p:cNvPr id="412" name="Google Shape;412;p16"/>
                      <p:cNvPicPr preferRelativeResize="0"/>
                      <p:nvPr/>
                    </p:nvPicPr>
                    <p:blipFill rotWithShape="1">
                      <a:blip r:embed="rId7">
                        <a:alphaModFix/>
                      </a:blip>
                      <a:srcRect b="0" l="0" r="0" t="0"/>
                      <a:stretch/>
                    </p:blipFill>
                    <p:spPr>
                      <a:xfrm>
                        <a:off x="5800926" y="765933"/>
                        <a:ext cx="6139092" cy="5733459"/>
                      </a:xfrm>
                      <a:prstGeom prst="rect">
                        <a:avLst/>
                      </a:prstGeom>
                      <a:noFill/>
                      <a:ln>
                        <a:noFill/>
                      </a:ln>
                    </p:spPr>
                  </p:pic>
                </p:oleObj>
              </mc:Fallback>
            </mc:AlternateContent>
          </a:graphicData>
        </a:graphic>
      </p:graphicFrame>
      <p:sp>
        <p:nvSpPr>
          <p:cNvPr id="413" name="Google Shape;413;p16"/>
          <p:cNvSpPr txBox="1"/>
          <p:nvPr/>
        </p:nvSpPr>
        <p:spPr>
          <a:xfrm>
            <a:off x="4772536" y="-17668"/>
            <a:ext cx="2627085" cy="589072"/>
          </a:xfrm>
          <a:prstGeom prst="rect">
            <a:avLst/>
          </a:prstGeom>
          <a:solidFill>
            <a:srgbClr val="B4C7E7"/>
          </a:solid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2400">
                <a:solidFill>
                  <a:srgbClr val="000000"/>
                </a:solidFill>
                <a:latin typeface="Calibri"/>
                <a:ea typeface="Calibri"/>
                <a:cs typeface="Calibri"/>
                <a:sym typeface="Calibri"/>
              </a:rPr>
              <a:t>3. Phép nhân</a:t>
            </a:r>
            <a:endParaRPr b="1" sz="2400">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9"/>
                                        </p:tgtEl>
                                        <p:attrNameLst>
                                          <p:attrName>style.visibility</p:attrName>
                                        </p:attrNameLst>
                                      </p:cBhvr>
                                      <p:to>
                                        <p:strVal val="visible"/>
                                      </p:to>
                                    </p:set>
                                    <p:anim calcmode="lin" valueType="num">
                                      <p:cBhvr additive="base">
                                        <p:cTn dur="500"/>
                                        <p:tgtEl>
                                          <p:spTgt spid="40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0"/>
                                        </p:tgtEl>
                                        <p:attrNameLst>
                                          <p:attrName>style.visibility</p:attrName>
                                        </p:attrNameLst>
                                      </p:cBhvr>
                                      <p:to>
                                        <p:strVal val="visible"/>
                                      </p:to>
                                    </p:set>
                                    <p:anim calcmode="lin" valueType="num">
                                      <p:cBhvr additive="base">
                                        <p:cTn dur="500"/>
                                        <p:tgtEl>
                                          <p:spTgt spid="41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1"/>
                                        </p:tgtEl>
                                        <p:attrNameLst>
                                          <p:attrName>style.visibility</p:attrName>
                                        </p:attrNameLst>
                                      </p:cBhvr>
                                      <p:to>
                                        <p:strVal val="visible"/>
                                      </p:to>
                                    </p:set>
                                    <p:anim calcmode="lin" valueType="num">
                                      <p:cBhvr additive="base">
                                        <p:cTn dur="500"/>
                                        <p:tgtEl>
                                          <p:spTgt spid="41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grpSp>
        <p:nvGrpSpPr>
          <p:cNvPr id="418" name="Google Shape;418;p17"/>
          <p:cNvGrpSpPr/>
          <p:nvPr/>
        </p:nvGrpSpPr>
        <p:grpSpPr>
          <a:xfrm>
            <a:off x="-13518" y="-17668"/>
            <a:ext cx="1569720" cy="1722120"/>
            <a:chOff x="-63500" y="-109804"/>
            <a:chExt cx="1206500" cy="1333500"/>
          </a:xfrm>
        </p:grpSpPr>
        <p:sp>
          <p:nvSpPr>
            <p:cNvPr id="419" name="Google Shape;419;p17"/>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420" name="Google Shape;420;p17"/>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421" name="Google Shape;421;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422" name="Google Shape;422;p17"/>
          <p:cNvSpPr txBox="1"/>
          <p:nvPr/>
        </p:nvSpPr>
        <p:spPr>
          <a:xfrm>
            <a:off x="973260" y="1358914"/>
            <a:ext cx="10796641" cy="461660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FF0000"/>
              </a:buClr>
              <a:buSzPts val="2800"/>
              <a:buFont typeface="Calibri"/>
              <a:buNone/>
            </a:pPr>
            <a:r>
              <a:rPr b="1" lang="en-US" sz="2800">
                <a:solidFill>
                  <a:srgbClr val="FF0000"/>
                </a:solidFill>
                <a:latin typeface="Calibri"/>
                <a:ea typeface="Calibri"/>
                <a:cs typeface="Calibri"/>
                <a:sym typeface="Calibri"/>
              </a:rPr>
              <a:t>Lưu ý:</a:t>
            </a:r>
            <a:br>
              <a:rPr b="1" lang="en-US" sz="2800">
                <a:solidFill>
                  <a:schemeClr val="dk1"/>
                </a:solidFill>
                <a:latin typeface="Calibri"/>
                <a:ea typeface="Calibri"/>
                <a:cs typeface="Calibri"/>
                <a:sym typeface="Calibri"/>
              </a:rPr>
            </a:br>
            <a:r>
              <a:rPr lang="en-US" sz="2800">
                <a:solidFill>
                  <a:schemeClr val="dk1"/>
                </a:solidFill>
                <a:latin typeface="Calibri"/>
                <a:ea typeface="Calibri"/>
                <a:cs typeface="Calibri"/>
                <a:sym typeface="Calibri"/>
              </a:rPr>
              <a:t>Nhân trong MIPS:</a:t>
            </a:r>
            <a:endParaRPr sz="28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Lệnh: multu (số không dấu), mult (số có dấu)</a:t>
            </a:r>
            <a:endParaRPr sz="18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Thanh ghi chứa kết quả: Hi (nửa cao) và Lo (nửa thấp)</a:t>
            </a:r>
            <a:endParaRPr/>
          </a:p>
          <a:p>
            <a:pPr indent="-342900" lvl="0" marL="342900" marR="0" rtl="0" algn="l">
              <a:lnSpc>
                <a:spcPct val="15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Cấu trúc phần cứng chỉ sử dụng cho 2 thừa số không dấu. Để nhân 2 thừa số có dấu ta nhân với trị tuyệt đối của 2 thừa số lại, và xét bit dấu để ra dấu của tích.</a:t>
            </a:r>
            <a:endParaRPr sz="1800">
              <a:solidFill>
                <a:schemeClr val="dk1"/>
              </a:solidFill>
              <a:latin typeface="Calibri"/>
              <a:ea typeface="Calibri"/>
              <a:cs typeface="Calibri"/>
              <a:sym typeface="Calibri"/>
            </a:endParaRPr>
          </a:p>
        </p:txBody>
      </p:sp>
      <p:sp>
        <p:nvSpPr>
          <p:cNvPr id="423" name="Google Shape;423;p17"/>
          <p:cNvSpPr txBox="1"/>
          <p:nvPr/>
        </p:nvSpPr>
        <p:spPr>
          <a:xfrm>
            <a:off x="5019279" y="0"/>
            <a:ext cx="2627085" cy="738664"/>
          </a:xfrm>
          <a:prstGeom prst="rect">
            <a:avLst/>
          </a:prstGeom>
          <a:solidFill>
            <a:srgbClr val="B4C7E7"/>
          </a:solid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None/>
            </a:pPr>
            <a:r>
              <a:rPr b="1" lang="en-US" sz="2800">
                <a:solidFill>
                  <a:srgbClr val="000000"/>
                </a:solidFill>
                <a:latin typeface="Calibri"/>
                <a:ea typeface="Calibri"/>
                <a:cs typeface="Calibri"/>
                <a:sym typeface="Calibri"/>
              </a:rPr>
              <a:t>3. Phép nhân</a:t>
            </a:r>
            <a:endParaRPr b="1" sz="2800">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2"/>
                                        </p:tgtEl>
                                        <p:attrNameLst>
                                          <p:attrName>style.visibility</p:attrName>
                                        </p:attrNameLst>
                                      </p:cBhvr>
                                      <p:to>
                                        <p:strVal val="visible"/>
                                      </p:to>
                                    </p:set>
                                    <p:anim calcmode="lin" valueType="num">
                                      <p:cBhvr additive="base">
                                        <p:cTn dur="500"/>
                                        <p:tgtEl>
                                          <p:spTgt spid="42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grpSp>
        <p:nvGrpSpPr>
          <p:cNvPr id="428" name="Google Shape;428;p18"/>
          <p:cNvGrpSpPr/>
          <p:nvPr/>
        </p:nvGrpSpPr>
        <p:grpSpPr>
          <a:xfrm>
            <a:off x="-13518" y="-17668"/>
            <a:ext cx="1569720" cy="1722120"/>
            <a:chOff x="-63500" y="-109804"/>
            <a:chExt cx="1206500" cy="1333500"/>
          </a:xfrm>
        </p:grpSpPr>
        <p:sp>
          <p:nvSpPr>
            <p:cNvPr id="429" name="Google Shape;429;p18"/>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430" name="Google Shape;430;p18"/>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431" name="Google Shape;431;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432" name="Google Shape;432;p18"/>
          <p:cNvSpPr txBox="1"/>
          <p:nvPr/>
        </p:nvSpPr>
        <p:spPr>
          <a:xfrm>
            <a:off x="2206329" y="-28993"/>
            <a:ext cx="9898744" cy="671851"/>
          </a:xfrm>
          <a:prstGeom prst="rect">
            <a:avLst/>
          </a:prstGeom>
          <a:no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Clr>
                <a:srgbClr val="000000"/>
              </a:buClr>
              <a:buSzPts val="2800"/>
              <a:buFont typeface="Calibri"/>
              <a:buNone/>
            </a:pPr>
            <a:r>
              <a:rPr b="1" i="0" lang="en-US" sz="2800" u="none" cap="none" strike="noStrike">
                <a:solidFill>
                  <a:srgbClr val="000000"/>
                </a:solidFill>
                <a:latin typeface="Calibri"/>
                <a:ea typeface="Calibri"/>
                <a:cs typeface="Calibri"/>
                <a:sym typeface="Calibri"/>
              </a:rPr>
              <a:t>4. Phép chia</a:t>
            </a:r>
            <a:endParaRPr/>
          </a:p>
        </p:txBody>
      </p:sp>
      <p:sp>
        <p:nvSpPr>
          <p:cNvPr id="433" name="Google Shape;433;p18"/>
          <p:cNvSpPr txBox="1"/>
          <p:nvPr/>
        </p:nvSpPr>
        <p:spPr>
          <a:xfrm>
            <a:off x="903347" y="1431385"/>
            <a:ext cx="2913909" cy="5231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Calibri"/>
              <a:buNone/>
            </a:pPr>
            <a:r>
              <a:rPr b="1" lang="en-US" sz="2800">
                <a:solidFill>
                  <a:schemeClr val="dk1"/>
                </a:solidFill>
                <a:latin typeface="Calibri"/>
                <a:ea typeface="Calibri"/>
                <a:cs typeface="Calibri"/>
                <a:sym typeface="Calibri"/>
              </a:rPr>
              <a:t>Giải thuật </a:t>
            </a:r>
            <a:endParaRPr b="1" sz="1800">
              <a:solidFill>
                <a:schemeClr val="dk1"/>
              </a:solidFill>
              <a:latin typeface="Calibri"/>
              <a:ea typeface="Calibri"/>
              <a:cs typeface="Calibri"/>
              <a:sym typeface="Calibri"/>
            </a:endParaRPr>
          </a:p>
        </p:txBody>
      </p:sp>
      <p:pic>
        <p:nvPicPr>
          <p:cNvPr id="434" name="Google Shape;434;p18"/>
          <p:cNvPicPr preferRelativeResize="0"/>
          <p:nvPr/>
        </p:nvPicPr>
        <p:blipFill rotWithShape="1">
          <a:blip r:embed="rId4">
            <a:alphaModFix/>
          </a:blip>
          <a:srcRect b="0" l="0" r="0" t="0"/>
          <a:stretch/>
        </p:blipFill>
        <p:spPr>
          <a:xfrm>
            <a:off x="410973" y="2409679"/>
            <a:ext cx="5108567" cy="3849296"/>
          </a:xfrm>
          <a:prstGeom prst="rect">
            <a:avLst/>
          </a:prstGeom>
          <a:noFill/>
          <a:ln>
            <a:noFill/>
          </a:ln>
        </p:spPr>
      </p:pic>
      <p:pic>
        <p:nvPicPr>
          <p:cNvPr id="435" name="Google Shape;435;p18"/>
          <p:cNvPicPr preferRelativeResize="0"/>
          <p:nvPr/>
        </p:nvPicPr>
        <p:blipFill rotWithShape="1">
          <a:blip r:embed="rId5">
            <a:alphaModFix/>
          </a:blip>
          <a:srcRect b="0" l="0" r="0" t="0"/>
          <a:stretch/>
        </p:blipFill>
        <p:spPr>
          <a:xfrm>
            <a:off x="6096000" y="642858"/>
            <a:ext cx="5780083" cy="6086554"/>
          </a:xfrm>
          <a:prstGeom prst="rect">
            <a:avLst/>
          </a:prstGeom>
          <a:noFill/>
          <a:ln>
            <a:noFill/>
          </a:ln>
        </p:spPr>
      </p:pic>
      <p:cxnSp>
        <p:nvCxnSpPr>
          <p:cNvPr id="436" name="Google Shape;436;p18"/>
          <p:cNvCxnSpPr/>
          <p:nvPr/>
        </p:nvCxnSpPr>
        <p:spPr>
          <a:xfrm>
            <a:off x="6022432" y="913584"/>
            <a:ext cx="0" cy="5442766"/>
          </a:xfrm>
          <a:prstGeom prst="straightConnector1">
            <a:avLst/>
          </a:prstGeom>
          <a:noFill/>
          <a:ln cap="flat" cmpd="sng" w="57150">
            <a:solidFill>
              <a:srgbClr val="FF0000"/>
            </a:solidFill>
            <a:prstDash val="solid"/>
            <a:round/>
            <a:headEnd len="sm" w="sm" type="none"/>
            <a:tailEnd len="sm" w="sm" type="none"/>
          </a:ln>
        </p:spPr>
      </p:cxnSp>
      <p:sp>
        <p:nvSpPr>
          <p:cNvPr id="437" name="Google Shape;437;p18"/>
          <p:cNvSpPr txBox="1"/>
          <p:nvPr/>
        </p:nvSpPr>
        <p:spPr>
          <a:xfrm>
            <a:off x="6323334" y="3086031"/>
            <a:ext cx="2412995" cy="4000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000"/>
              <a:buFont typeface="Arial"/>
              <a:buNone/>
            </a:pPr>
            <a:r>
              <a:rPr b="1" lang="en-US" sz="1000">
                <a:solidFill>
                  <a:schemeClr val="dk1"/>
                </a:solidFill>
                <a:latin typeface="Arial"/>
                <a:ea typeface="Arial"/>
                <a:cs typeface="Arial"/>
                <a:sym typeface="Arial"/>
              </a:rPr>
              <a:t>Shift the Quotient register left 1 bit.</a:t>
            </a:r>
            <a:endParaRPr/>
          </a:p>
          <a:p>
            <a:pPr indent="0" lvl="0" marL="0" marR="0" rtl="0" algn="l">
              <a:spcBef>
                <a:spcPts val="0"/>
              </a:spcBef>
              <a:spcAft>
                <a:spcPts val="0"/>
              </a:spcAft>
              <a:buClr>
                <a:schemeClr val="dk1"/>
              </a:buClr>
              <a:buSzPts val="1000"/>
              <a:buFont typeface="Arial"/>
              <a:buNone/>
            </a:pPr>
            <a:r>
              <a:rPr b="1" lang="en-US" sz="1000">
                <a:solidFill>
                  <a:schemeClr val="dk1"/>
                </a:solidFill>
                <a:latin typeface="Arial"/>
                <a:ea typeface="Arial"/>
                <a:cs typeface="Arial"/>
                <a:sym typeface="Arial"/>
              </a:rPr>
              <a:t>Then set Quotient[0] = 1</a:t>
            </a:r>
            <a:endParaRPr b="1" sz="10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20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2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2000"/>
                                        <p:tgtEl>
                                          <p:spTgt spid="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grpSp>
        <p:nvGrpSpPr>
          <p:cNvPr id="442" name="Google Shape;442;p19"/>
          <p:cNvGrpSpPr/>
          <p:nvPr/>
        </p:nvGrpSpPr>
        <p:grpSpPr>
          <a:xfrm>
            <a:off x="-13518" y="-17668"/>
            <a:ext cx="1569720" cy="1722120"/>
            <a:chOff x="-63500" y="-109804"/>
            <a:chExt cx="1206500" cy="1333500"/>
          </a:xfrm>
        </p:grpSpPr>
        <p:sp>
          <p:nvSpPr>
            <p:cNvPr id="443" name="Google Shape;443;p19"/>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444" name="Google Shape;444;p19"/>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445" name="Google Shape;445;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446" name="Google Shape;446;p19"/>
          <p:cNvSpPr txBox="1"/>
          <p:nvPr/>
        </p:nvSpPr>
        <p:spPr>
          <a:xfrm>
            <a:off x="245873" y="1747884"/>
            <a:ext cx="3411727" cy="5231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Calibri"/>
              <a:buNone/>
            </a:pPr>
            <a:r>
              <a:rPr i="1" lang="en-US" sz="2800">
                <a:solidFill>
                  <a:schemeClr val="dk1"/>
                </a:solidFill>
                <a:latin typeface="Calibri"/>
                <a:ea typeface="Calibri"/>
                <a:cs typeface="Calibri"/>
                <a:sym typeface="Calibri"/>
              </a:rPr>
              <a:t>Ví dụ: A / B </a:t>
            </a:r>
            <a:endParaRPr i="1" sz="1800">
              <a:solidFill>
                <a:schemeClr val="dk1"/>
              </a:solidFill>
              <a:latin typeface="Calibri"/>
              <a:ea typeface="Calibri"/>
              <a:cs typeface="Calibri"/>
              <a:sym typeface="Calibri"/>
            </a:endParaRPr>
          </a:p>
        </p:txBody>
      </p:sp>
      <p:graphicFrame>
        <p:nvGraphicFramePr>
          <p:cNvPr id="447" name="Google Shape;447;p19"/>
          <p:cNvGraphicFramePr/>
          <p:nvPr/>
        </p:nvGraphicFramePr>
        <p:xfrm>
          <a:off x="6166485" y="1152129"/>
          <a:ext cx="3000000" cy="3000000"/>
        </p:xfrm>
        <a:graphic>
          <a:graphicData uri="http://schemas.openxmlformats.org/drawingml/2006/table">
            <a:tbl>
              <a:tblPr>
                <a:noFill/>
                <a:tableStyleId>{D82FC838-7E07-42FD-835B-FB2269A0CAC1}</a:tableStyleId>
              </a:tblPr>
              <a:tblGrid>
                <a:gridCol w="552675"/>
                <a:gridCol w="2085400"/>
                <a:gridCol w="977675"/>
                <a:gridCol w="1152450"/>
                <a:gridCol w="1170375"/>
              </a:tblGrid>
              <a:tr h="916725">
                <a:tc>
                  <a:txBody>
                    <a:bodyPr/>
                    <a:lstStyle/>
                    <a:p>
                      <a:pPr indent="0" lvl="0" marL="0" marR="0" rtl="0" algn="ctr">
                        <a:lnSpc>
                          <a:spcPct val="106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Lần lặp</a:t>
                      </a:r>
                      <a:endParaRPr sz="2800" u="none" cap="none" strike="noStrike">
                        <a:latin typeface="Arial"/>
                        <a:ea typeface="Arial"/>
                        <a:cs typeface="Arial"/>
                        <a:sym typeface="Arial"/>
                      </a:endParaRPr>
                    </a:p>
                  </a:txBody>
                  <a:tcPr marT="0" marB="0" marR="68575" marL="68575" anchor="ctr">
                    <a:solidFill>
                      <a:srgbClr val="9CC2E5"/>
                    </a:solidFill>
                  </a:tcPr>
                </a:tc>
                <a:tc>
                  <a:txBody>
                    <a:bodyPr/>
                    <a:lstStyle/>
                    <a:p>
                      <a:pPr indent="0" lvl="0" marL="0" marR="0" rtl="0" algn="ctr">
                        <a:lnSpc>
                          <a:spcPct val="106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Bước</a:t>
                      </a:r>
                      <a:endParaRPr sz="2800" u="none" cap="none" strike="noStrike">
                        <a:latin typeface="Arial"/>
                        <a:ea typeface="Arial"/>
                        <a:cs typeface="Arial"/>
                        <a:sym typeface="Arial"/>
                      </a:endParaRPr>
                    </a:p>
                  </a:txBody>
                  <a:tcPr marT="0" marB="0" marR="68575" marL="68575" anchor="ctr">
                    <a:solidFill>
                      <a:srgbClr val="9CC2E5"/>
                    </a:solidFill>
                  </a:tcPr>
                </a:tc>
                <a:tc>
                  <a:txBody>
                    <a:bodyPr/>
                    <a:lstStyle/>
                    <a:p>
                      <a:pPr indent="0" lvl="0" marL="0" marR="0" rtl="0" algn="ctr">
                        <a:lnSpc>
                          <a:spcPct val="106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Thương</a:t>
                      </a:r>
                      <a:endParaRPr sz="2800" u="none" cap="none" strike="noStrike">
                        <a:latin typeface="Arial"/>
                        <a:ea typeface="Arial"/>
                        <a:cs typeface="Arial"/>
                        <a:sym typeface="Arial"/>
                      </a:endParaRPr>
                    </a:p>
                    <a:p>
                      <a:pPr indent="0" lvl="0" marL="0" marR="0" rtl="0" algn="ctr">
                        <a:lnSpc>
                          <a:spcPct val="106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(Q)</a:t>
                      </a:r>
                      <a:endParaRPr sz="2800" u="none" cap="none" strike="noStrike">
                        <a:latin typeface="Arial"/>
                        <a:ea typeface="Arial"/>
                        <a:cs typeface="Arial"/>
                        <a:sym typeface="Arial"/>
                      </a:endParaRPr>
                    </a:p>
                  </a:txBody>
                  <a:tcPr marT="0" marB="0" marR="68575" marL="68575" anchor="ctr">
                    <a:solidFill>
                      <a:srgbClr val="9CC2E5"/>
                    </a:solidFill>
                  </a:tcPr>
                </a:tc>
                <a:tc>
                  <a:txBody>
                    <a:bodyPr/>
                    <a:lstStyle/>
                    <a:p>
                      <a:pPr indent="0" lvl="0" marL="0" marR="0" rtl="0" algn="ctr">
                        <a:lnSpc>
                          <a:spcPct val="106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Số chia</a:t>
                      </a:r>
                      <a:endParaRPr sz="2800" u="none" cap="none" strike="noStrike">
                        <a:latin typeface="Arial"/>
                        <a:ea typeface="Arial"/>
                        <a:cs typeface="Arial"/>
                        <a:sym typeface="Arial"/>
                      </a:endParaRPr>
                    </a:p>
                    <a:p>
                      <a:pPr indent="0" lvl="0" marL="0" marR="0" rtl="0" algn="ctr">
                        <a:lnSpc>
                          <a:spcPct val="106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(B)</a:t>
                      </a:r>
                      <a:endParaRPr sz="2800" u="none" cap="none" strike="noStrike">
                        <a:latin typeface="Arial"/>
                        <a:ea typeface="Arial"/>
                        <a:cs typeface="Arial"/>
                        <a:sym typeface="Arial"/>
                      </a:endParaRPr>
                    </a:p>
                  </a:txBody>
                  <a:tcPr marT="0" marB="0" marR="68575" marL="68575" anchor="ctr">
                    <a:solidFill>
                      <a:srgbClr val="9CC2E5"/>
                    </a:solidFill>
                  </a:tcPr>
                </a:tc>
                <a:tc>
                  <a:txBody>
                    <a:bodyPr/>
                    <a:lstStyle/>
                    <a:p>
                      <a:pPr indent="0" lvl="0" marL="0" marR="0" rtl="0" algn="ctr">
                        <a:lnSpc>
                          <a:spcPct val="106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Số dư</a:t>
                      </a:r>
                      <a:endParaRPr sz="2800" u="none" cap="none" strike="noStrike">
                        <a:latin typeface="Arial"/>
                        <a:ea typeface="Arial"/>
                        <a:cs typeface="Arial"/>
                        <a:sym typeface="Arial"/>
                      </a:endParaRPr>
                    </a:p>
                    <a:p>
                      <a:pPr indent="0" lvl="0" marL="0" marR="0" rtl="0" algn="ctr">
                        <a:lnSpc>
                          <a:spcPct val="106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(R)</a:t>
                      </a:r>
                      <a:endParaRPr sz="2800" u="none" cap="none" strike="noStrike">
                        <a:latin typeface="Arial"/>
                        <a:ea typeface="Arial"/>
                        <a:cs typeface="Arial"/>
                        <a:sym typeface="Arial"/>
                      </a:endParaRPr>
                    </a:p>
                  </a:txBody>
                  <a:tcPr marT="0" marB="0" marR="68575" marL="68575" anchor="ctr">
                    <a:solidFill>
                      <a:srgbClr val="9CC2E5"/>
                    </a:solidFill>
                  </a:tcPr>
                </a:tc>
              </a:tr>
              <a:tr h="1386150">
                <a:tc>
                  <a:txBody>
                    <a:bodyPr/>
                    <a:lstStyle/>
                    <a:p>
                      <a:pPr indent="0" lvl="0" marL="0" marR="0" rtl="0" algn="ctr">
                        <a:lnSpc>
                          <a:spcPct val="106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0</a:t>
                      </a:r>
                      <a:endParaRPr sz="2800" u="none" cap="none" strike="noStrike">
                        <a:latin typeface="Arial"/>
                        <a:ea typeface="Arial"/>
                        <a:cs typeface="Arial"/>
                        <a:sym typeface="Arial"/>
                      </a:endParaRPr>
                    </a:p>
                  </a:txBody>
                  <a:tcPr marT="0" marB="0" marR="68575" marL="68575" anchor="ctr"/>
                </a:tc>
                <a:tc>
                  <a:txBody>
                    <a:bodyPr/>
                    <a:lstStyle/>
                    <a:p>
                      <a:pPr indent="0" lvl="0" marL="0" marR="0" rtl="0" algn="ctr">
                        <a:lnSpc>
                          <a:spcPct val="106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Khởi tạo</a:t>
                      </a:r>
                      <a:endParaRPr sz="2800" u="none" cap="none" strike="noStrike">
                        <a:latin typeface="Arial"/>
                        <a:ea typeface="Arial"/>
                        <a:cs typeface="Arial"/>
                        <a:sym typeface="Arial"/>
                      </a:endParaRPr>
                    </a:p>
                  </a:txBody>
                  <a:tcPr marT="0" marB="0" marR="68575" marL="68575" anchor="ctr"/>
                </a:tc>
                <a:tc>
                  <a:txBody>
                    <a:bodyPr/>
                    <a:lstStyle/>
                    <a:p>
                      <a:pPr indent="0" lvl="0" marL="0" marR="0" rtl="0" algn="ctr">
                        <a:lnSpc>
                          <a:spcPct val="106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n bit</a:t>
                      </a:r>
                      <a:endParaRPr sz="2800" u="none" cap="none" strike="noStrike">
                        <a:latin typeface="Arial"/>
                        <a:ea typeface="Arial"/>
                        <a:cs typeface="Arial"/>
                        <a:sym typeface="Arial"/>
                      </a:endParaRPr>
                    </a:p>
                  </a:txBody>
                  <a:tcPr marT="0" marB="0" marR="68575" marL="68575" anchor="ctr"/>
                </a:tc>
                <a:tc>
                  <a:txBody>
                    <a:bodyPr/>
                    <a:lstStyle/>
                    <a:p>
                      <a:pPr indent="0" lvl="0" marL="0" marR="0" rtl="0" algn="ctr">
                        <a:lnSpc>
                          <a:spcPct val="106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2n bit</a:t>
                      </a:r>
                      <a:endParaRPr sz="2800" u="none" cap="none" strike="noStrike">
                        <a:latin typeface="Arial"/>
                        <a:ea typeface="Arial"/>
                        <a:cs typeface="Arial"/>
                        <a:sym typeface="Arial"/>
                      </a:endParaRPr>
                    </a:p>
                    <a:p>
                      <a:pPr indent="0" lvl="0" marL="0" marR="0" rtl="0" algn="ctr">
                        <a:lnSpc>
                          <a:spcPct val="106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Nửa cao = B, nửa thấp = 0</a:t>
                      </a:r>
                      <a:endParaRPr sz="2800" u="none" cap="none" strike="noStrike">
                        <a:latin typeface="Arial"/>
                        <a:ea typeface="Arial"/>
                        <a:cs typeface="Arial"/>
                        <a:sym typeface="Arial"/>
                      </a:endParaRPr>
                    </a:p>
                  </a:txBody>
                  <a:tcPr marT="0" marB="0" marR="68575" marL="68575" anchor="ctr"/>
                </a:tc>
                <a:tc>
                  <a:txBody>
                    <a:bodyPr/>
                    <a:lstStyle/>
                    <a:p>
                      <a:pPr indent="0" lvl="0" marL="0" marR="0" rtl="0" algn="ctr">
                        <a:lnSpc>
                          <a:spcPct val="106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2n bit</a:t>
                      </a:r>
                      <a:endParaRPr sz="2800" u="none" cap="none" strike="noStrike">
                        <a:latin typeface="Arial"/>
                        <a:ea typeface="Arial"/>
                        <a:cs typeface="Arial"/>
                        <a:sym typeface="Arial"/>
                      </a:endParaRPr>
                    </a:p>
                    <a:p>
                      <a:pPr indent="0" lvl="0" marL="0" marR="0" rtl="0" algn="ctr">
                        <a:lnSpc>
                          <a:spcPct val="106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Nửa cao = 0, nửa thấp = A</a:t>
                      </a:r>
                      <a:endParaRPr sz="2800" u="none" cap="none" strike="noStrike">
                        <a:latin typeface="Arial"/>
                        <a:ea typeface="Arial"/>
                        <a:cs typeface="Arial"/>
                        <a:sym typeface="Arial"/>
                      </a:endParaRPr>
                    </a:p>
                  </a:txBody>
                  <a:tcPr marT="0" marB="0" marR="68575" marL="68575" anchor="ctr"/>
                </a:tc>
              </a:tr>
              <a:tr h="542475">
                <a:tc rowSpan="3">
                  <a:txBody>
                    <a:bodyPr/>
                    <a:lstStyle/>
                    <a:p>
                      <a:pPr indent="0" lvl="0" marL="0" marR="0" rtl="0" algn="ctr">
                        <a:lnSpc>
                          <a:spcPct val="106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1</a:t>
                      </a:r>
                      <a:endParaRPr sz="2800" u="none" cap="none" strike="noStrike">
                        <a:latin typeface="Arial"/>
                        <a:ea typeface="Arial"/>
                        <a:cs typeface="Arial"/>
                        <a:sym typeface="Arial"/>
                      </a:endParaRPr>
                    </a:p>
                  </a:txBody>
                  <a:tcPr marT="0" marB="0" marR="68575" marL="68575" anchor="ctr"/>
                </a:tc>
                <a:tc>
                  <a:txBody>
                    <a:bodyPr/>
                    <a:lstStyle/>
                    <a:p>
                      <a:pPr indent="0" lvl="0" marL="0" marR="0" rtl="0" algn="just">
                        <a:lnSpc>
                          <a:spcPct val="106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1: R = R - B</a:t>
                      </a:r>
                      <a:endParaRPr sz="2800" u="none" cap="none" strike="noStrike">
                        <a:latin typeface="Arial"/>
                        <a:ea typeface="Arial"/>
                        <a:cs typeface="Arial"/>
                        <a:sym typeface="Arial"/>
                      </a:endParaRPr>
                    </a:p>
                  </a:txBody>
                  <a:tcPr marT="0" marB="0" marR="68575" marL="68575" anchor="ctr"/>
                </a:tc>
                <a:tc>
                  <a:txBody>
                    <a:bodyPr/>
                    <a:lstStyle/>
                    <a:p>
                      <a:pPr indent="0" lvl="0" marL="0" marR="0" rtl="0" algn="just">
                        <a:lnSpc>
                          <a:spcPct val="100000"/>
                        </a:lnSpc>
                        <a:spcBef>
                          <a:spcPts val="0"/>
                        </a:spcBef>
                        <a:spcAft>
                          <a:spcPts val="0"/>
                        </a:spcAft>
                        <a:buClr>
                          <a:srgbClr val="000000"/>
                        </a:buClr>
                        <a:buSzPts val="1800"/>
                        <a:buFont typeface="Arial"/>
                        <a:buNone/>
                      </a:pPr>
                      <a:r>
                        <a:t/>
                      </a:r>
                      <a:endParaRPr sz="1800" u="none" cap="none" strike="noStrike">
                        <a:latin typeface="Arial"/>
                        <a:ea typeface="Arial"/>
                        <a:cs typeface="Arial"/>
                        <a:sym typeface="Arial"/>
                      </a:endParaRPr>
                    </a:p>
                  </a:txBody>
                  <a:tcPr marT="0" marB="0" marR="68575" marL="68575" anchor="ctr"/>
                </a:tc>
                <a:tc>
                  <a:txBody>
                    <a:bodyPr/>
                    <a:lstStyle/>
                    <a:p>
                      <a:pPr indent="0" lvl="0" marL="0" marR="0" rtl="0" algn="ctr">
                        <a:lnSpc>
                          <a:spcPct val="106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 </a:t>
                      </a:r>
                      <a:endParaRPr sz="2800" u="none" cap="none" strike="noStrike">
                        <a:latin typeface="Arial"/>
                        <a:ea typeface="Arial"/>
                        <a:cs typeface="Arial"/>
                        <a:sym typeface="Arial"/>
                      </a:endParaRPr>
                    </a:p>
                  </a:txBody>
                  <a:tcPr marT="0" marB="0" marR="68575" marL="68575" anchor="ctr"/>
                </a:tc>
                <a:tc>
                  <a:txBody>
                    <a:bodyPr/>
                    <a:lstStyle/>
                    <a:p>
                      <a:pPr indent="0" lvl="0" marL="0" marR="0" rtl="0" algn="ctr">
                        <a:lnSpc>
                          <a:spcPct val="106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R = R - B</a:t>
                      </a:r>
                      <a:endParaRPr sz="2800" u="none" cap="none" strike="noStrike">
                        <a:latin typeface="Arial"/>
                        <a:ea typeface="Arial"/>
                        <a:cs typeface="Arial"/>
                        <a:sym typeface="Arial"/>
                      </a:endParaRPr>
                    </a:p>
                  </a:txBody>
                  <a:tcPr marT="0" marB="0" marR="68575" marL="68575" anchor="ctr"/>
                </a:tc>
              </a:tr>
              <a:tr h="1577850">
                <a:tc vMerge="1"/>
                <a:tc>
                  <a:txBody>
                    <a:bodyPr/>
                    <a:lstStyle/>
                    <a:p>
                      <a:pPr indent="0" lvl="0" marL="0" marR="0" rtl="0" algn="just">
                        <a:lnSpc>
                          <a:spcPct val="106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2: Nếu R &lt; 0, R = R + B, dịch trái Q</a:t>
                      </a:r>
                      <a:endParaRPr sz="2800" u="none" cap="none" strike="noStrike">
                        <a:latin typeface="Arial"/>
                        <a:ea typeface="Arial"/>
                        <a:cs typeface="Arial"/>
                        <a:sym typeface="Arial"/>
                      </a:endParaRPr>
                    </a:p>
                    <a:p>
                      <a:pPr indent="0" lvl="0" marL="0" marR="0" rtl="0" algn="just">
                        <a:lnSpc>
                          <a:spcPct val="106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Nếu R &gt; 0, dịch trái Q, </a:t>
                      </a:r>
                      <a:endParaRPr sz="1400" u="none" cap="none" strike="noStrike"/>
                    </a:p>
                    <a:p>
                      <a:pPr indent="0" lvl="0" marL="0" marR="0" rtl="0" algn="just">
                        <a:lnSpc>
                          <a:spcPct val="106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gán bit thứ 0 thành 1</a:t>
                      </a:r>
                      <a:endParaRPr sz="2800" u="none" cap="none" strike="noStrike">
                        <a:latin typeface="Arial"/>
                        <a:ea typeface="Arial"/>
                        <a:cs typeface="Arial"/>
                        <a:sym typeface="Arial"/>
                      </a:endParaRPr>
                    </a:p>
                  </a:txBody>
                  <a:tcPr marT="0" marB="0" marR="68575" marL="68575" anchor="ctr"/>
                </a:tc>
                <a:tc>
                  <a:txBody>
                    <a:bodyPr/>
                    <a:lstStyle/>
                    <a:p>
                      <a:pPr indent="0" lvl="0" marL="0" marR="0" rtl="0" algn="ctr">
                        <a:lnSpc>
                          <a:spcPct val="106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 </a:t>
                      </a:r>
                      <a:endParaRPr sz="2800" u="none" cap="none" strike="noStrike">
                        <a:latin typeface="Arial"/>
                        <a:ea typeface="Arial"/>
                        <a:cs typeface="Arial"/>
                        <a:sym typeface="Arial"/>
                      </a:endParaRPr>
                    </a:p>
                  </a:txBody>
                  <a:tcPr marT="0" marB="0" marR="68575" marL="68575" anchor="ctr"/>
                </a:tc>
                <a:tc>
                  <a:txBody>
                    <a:bodyPr/>
                    <a:lstStyle/>
                    <a:p>
                      <a:pPr indent="0" lvl="0" marL="0" marR="0" rtl="0" algn="just">
                        <a:lnSpc>
                          <a:spcPct val="100000"/>
                        </a:lnSpc>
                        <a:spcBef>
                          <a:spcPts val="0"/>
                        </a:spcBef>
                        <a:spcAft>
                          <a:spcPts val="0"/>
                        </a:spcAft>
                        <a:buClr>
                          <a:srgbClr val="000000"/>
                        </a:buClr>
                        <a:buSzPts val="1800"/>
                        <a:buFont typeface="Arial"/>
                        <a:buNone/>
                      </a:pPr>
                      <a:r>
                        <a:t/>
                      </a:r>
                      <a:endParaRPr sz="1800" u="none" cap="none" strike="noStrike">
                        <a:latin typeface="Arial"/>
                        <a:ea typeface="Arial"/>
                        <a:cs typeface="Arial"/>
                        <a:sym typeface="Arial"/>
                      </a:endParaRPr>
                    </a:p>
                  </a:txBody>
                  <a:tcPr marT="0" marB="0" marR="68575" marL="68575" anchor="ctr"/>
                </a:tc>
                <a:tc>
                  <a:txBody>
                    <a:bodyPr/>
                    <a:lstStyle/>
                    <a:p>
                      <a:pPr indent="0" lvl="0" marL="0" marR="0" rtl="0" algn="ctr">
                        <a:lnSpc>
                          <a:spcPct val="106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 </a:t>
                      </a:r>
                      <a:endParaRPr sz="2800" u="none" cap="none" strike="noStrike">
                        <a:latin typeface="Arial"/>
                        <a:ea typeface="Arial"/>
                        <a:cs typeface="Arial"/>
                        <a:sym typeface="Arial"/>
                      </a:endParaRPr>
                    </a:p>
                  </a:txBody>
                  <a:tcPr marT="0" marB="0" marR="68575" marL="68575" anchor="ctr"/>
                </a:tc>
              </a:tr>
              <a:tr h="542475">
                <a:tc vMerge="1"/>
                <a:tc>
                  <a:txBody>
                    <a:bodyPr/>
                    <a:lstStyle/>
                    <a:p>
                      <a:pPr indent="0" lvl="0" marL="0" marR="0" rtl="0" algn="just">
                        <a:lnSpc>
                          <a:spcPct val="106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3: Dịch phải B</a:t>
                      </a:r>
                      <a:endParaRPr sz="2800" u="none" cap="none" strike="noStrike">
                        <a:latin typeface="Arial"/>
                        <a:ea typeface="Arial"/>
                        <a:cs typeface="Arial"/>
                        <a:sym typeface="Arial"/>
                      </a:endParaRPr>
                    </a:p>
                  </a:txBody>
                  <a:tcPr marT="0" marB="0" marR="68575" marL="68575" anchor="ctr"/>
                </a:tc>
                <a:tc>
                  <a:txBody>
                    <a:bodyPr/>
                    <a:lstStyle/>
                    <a:p>
                      <a:pPr indent="0" lvl="0" marL="0" marR="0" rtl="0" algn="just">
                        <a:lnSpc>
                          <a:spcPct val="100000"/>
                        </a:lnSpc>
                        <a:spcBef>
                          <a:spcPts val="0"/>
                        </a:spcBef>
                        <a:spcAft>
                          <a:spcPts val="0"/>
                        </a:spcAft>
                        <a:buClr>
                          <a:srgbClr val="000000"/>
                        </a:buClr>
                        <a:buSzPts val="1800"/>
                        <a:buFont typeface="Arial"/>
                        <a:buNone/>
                      </a:pPr>
                      <a:r>
                        <a:t/>
                      </a:r>
                      <a:endParaRPr sz="1800" u="none" cap="none" strike="noStrike">
                        <a:latin typeface="Arial"/>
                        <a:ea typeface="Arial"/>
                        <a:cs typeface="Arial"/>
                        <a:sym typeface="Arial"/>
                      </a:endParaRPr>
                    </a:p>
                  </a:txBody>
                  <a:tcPr marT="0" marB="0" marR="68575" marL="68575" anchor="ctr"/>
                </a:tc>
                <a:tc>
                  <a:txBody>
                    <a:bodyPr/>
                    <a:lstStyle/>
                    <a:p>
                      <a:pPr indent="0" lvl="0" marL="0" marR="0" rtl="0" algn="ctr">
                        <a:lnSpc>
                          <a:spcPct val="106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a:t>
                      </a:r>
                      <a:endParaRPr sz="2800" u="none" cap="none" strike="noStrike">
                        <a:latin typeface="Arial"/>
                        <a:ea typeface="Arial"/>
                        <a:cs typeface="Arial"/>
                        <a:sym typeface="Arial"/>
                      </a:endParaRPr>
                    </a:p>
                  </a:txBody>
                  <a:tcPr marT="0" marB="0" marR="68575" marL="68575" anchor="ctr"/>
                </a:tc>
                <a:tc>
                  <a:txBody>
                    <a:bodyPr/>
                    <a:lstStyle/>
                    <a:p>
                      <a:pPr indent="0" lvl="0" marL="0" marR="0" rtl="0" algn="ctr">
                        <a:lnSpc>
                          <a:spcPct val="106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 </a:t>
                      </a:r>
                      <a:endParaRPr sz="2800" u="none" cap="none" strike="noStrike">
                        <a:latin typeface="Arial"/>
                        <a:ea typeface="Arial"/>
                        <a:cs typeface="Arial"/>
                        <a:sym typeface="Arial"/>
                      </a:endParaRPr>
                    </a:p>
                  </a:txBody>
                  <a:tcPr marT="0" marB="0" marR="68575" marL="68575" anchor="ctr"/>
                </a:tc>
              </a:tr>
            </a:tbl>
          </a:graphicData>
        </a:graphic>
      </p:graphicFrame>
      <p:sp>
        <p:nvSpPr>
          <p:cNvPr id="448" name="Google Shape;448;p19"/>
          <p:cNvSpPr txBox="1"/>
          <p:nvPr/>
        </p:nvSpPr>
        <p:spPr>
          <a:xfrm>
            <a:off x="245873" y="2578645"/>
            <a:ext cx="5429307"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 Số bước lặp = (số bit A, B) + 1</a:t>
            </a:r>
            <a:endParaRPr sz="1800">
              <a:solidFill>
                <a:schemeClr val="dk1"/>
              </a:solidFill>
              <a:latin typeface="Calibri"/>
              <a:ea typeface="Calibri"/>
              <a:cs typeface="Calibri"/>
              <a:sym typeface="Calibri"/>
            </a:endParaRPr>
          </a:p>
        </p:txBody>
      </p:sp>
      <p:sp>
        <p:nvSpPr>
          <p:cNvPr id="449" name="Google Shape;449;p19"/>
          <p:cNvSpPr txBox="1"/>
          <p:nvPr/>
        </p:nvSpPr>
        <p:spPr>
          <a:xfrm>
            <a:off x="2206329" y="-28993"/>
            <a:ext cx="9898744" cy="738664"/>
          </a:xfrm>
          <a:prstGeom prst="rect">
            <a:avLst/>
          </a:prstGeom>
          <a:no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Clr>
                <a:srgbClr val="000000"/>
              </a:buClr>
              <a:buSzPts val="2800"/>
              <a:buFont typeface="Calibri"/>
              <a:buNone/>
            </a:pPr>
            <a:r>
              <a:rPr b="1" i="0" lang="en-US" sz="2800" u="none" cap="none" strike="noStrike">
                <a:solidFill>
                  <a:srgbClr val="000000"/>
                </a:solidFill>
                <a:latin typeface="Calibri"/>
                <a:ea typeface="Calibri"/>
                <a:cs typeface="Calibri"/>
                <a:sym typeface="Calibri"/>
              </a:rPr>
              <a:t>4. Phép chia</a:t>
            </a:r>
            <a:endParaRPr/>
          </a:p>
        </p:txBody>
      </p:sp>
      <p:cxnSp>
        <p:nvCxnSpPr>
          <p:cNvPr id="450" name="Google Shape;450;p19"/>
          <p:cNvCxnSpPr/>
          <p:nvPr/>
        </p:nvCxnSpPr>
        <p:spPr>
          <a:xfrm>
            <a:off x="5920832" y="913584"/>
            <a:ext cx="0" cy="5442766"/>
          </a:xfrm>
          <a:prstGeom prst="straightConnector1">
            <a:avLst/>
          </a:prstGeom>
          <a:noFill/>
          <a:ln cap="flat" cmpd="sng" w="57150">
            <a:solidFill>
              <a:srgbClr val="FF000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500"/>
                                        <p:tgtEl>
                                          <p:spTgt spid="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500"/>
                                        <p:tgtEl>
                                          <p:spTgt spid="448"/>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20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2000"/>
                                        <p:tgtEl>
                                          <p:spTgt spid="4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grpSp>
        <p:nvGrpSpPr>
          <p:cNvPr id="177" name="Google Shape;177;p2"/>
          <p:cNvGrpSpPr/>
          <p:nvPr/>
        </p:nvGrpSpPr>
        <p:grpSpPr>
          <a:xfrm>
            <a:off x="4902783" y="1383914"/>
            <a:ext cx="1648813" cy="1875666"/>
            <a:chOff x="5896348" y="1946409"/>
            <a:chExt cx="1648813" cy="1916670"/>
          </a:xfrm>
        </p:grpSpPr>
        <p:sp>
          <p:nvSpPr>
            <p:cNvPr id="178" name="Google Shape;178;p2"/>
            <p:cNvSpPr/>
            <p:nvPr/>
          </p:nvSpPr>
          <p:spPr>
            <a:xfrm rot="2679173">
              <a:off x="6141747" y="2178412"/>
              <a:ext cx="1139111" cy="1166136"/>
            </a:xfrm>
            <a:prstGeom prst="rect">
              <a:avLst/>
            </a:prstGeom>
            <a:solidFill>
              <a:srgbClr val="24806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79" name="Google Shape;179;p2"/>
            <p:cNvGrpSpPr/>
            <p:nvPr/>
          </p:nvGrpSpPr>
          <p:grpSpPr>
            <a:xfrm rot="2718172">
              <a:off x="6154905" y="2461799"/>
              <a:ext cx="1145193" cy="1167410"/>
              <a:chOff x="6196503" y="1448125"/>
              <a:chExt cx="849438" cy="832217"/>
            </a:xfrm>
          </p:grpSpPr>
          <p:sp>
            <p:nvSpPr>
              <p:cNvPr id="180" name="Google Shape;180;p2"/>
              <p:cNvSpPr/>
              <p:nvPr/>
            </p:nvSpPr>
            <p:spPr>
              <a:xfrm>
                <a:off x="6196503" y="1448125"/>
                <a:ext cx="849438" cy="832217"/>
              </a:xfrm>
              <a:prstGeom prst="rect">
                <a:avLst/>
              </a:prstGeom>
              <a:solidFill>
                <a:srgbClr val="3BC8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81" name="Google Shape;181;p2"/>
              <p:cNvPicPr preferRelativeResize="0"/>
              <p:nvPr/>
            </p:nvPicPr>
            <p:blipFill rotWithShape="1">
              <a:blip r:embed="rId3">
                <a:alphaModFix/>
              </a:blip>
              <a:srcRect b="0" l="0" r="0" t="0"/>
              <a:stretch/>
            </p:blipFill>
            <p:spPr>
              <a:xfrm rot="-2718172">
                <a:off x="6428744" y="1611121"/>
                <a:ext cx="465140" cy="489334"/>
              </a:xfrm>
              <a:prstGeom prst="rect">
                <a:avLst/>
              </a:prstGeom>
              <a:noFill/>
              <a:ln>
                <a:noFill/>
              </a:ln>
            </p:spPr>
          </p:pic>
        </p:grpSp>
      </p:grpSp>
      <p:grpSp>
        <p:nvGrpSpPr>
          <p:cNvPr id="182" name="Google Shape;182;p2"/>
          <p:cNvGrpSpPr/>
          <p:nvPr/>
        </p:nvGrpSpPr>
        <p:grpSpPr>
          <a:xfrm>
            <a:off x="5603345" y="486888"/>
            <a:ext cx="4415142" cy="895623"/>
            <a:chOff x="6274669" y="63418"/>
            <a:chExt cx="4006443" cy="895623"/>
          </a:xfrm>
        </p:grpSpPr>
        <p:sp>
          <p:nvSpPr>
            <p:cNvPr id="183" name="Google Shape;183;p2"/>
            <p:cNvSpPr txBox="1"/>
            <p:nvPr/>
          </p:nvSpPr>
          <p:spPr>
            <a:xfrm>
              <a:off x="6632637" y="63418"/>
              <a:ext cx="364847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24806E"/>
                  </a:solidFill>
                  <a:latin typeface="Calibri"/>
                  <a:ea typeface="Calibri"/>
                  <a:cs typeface="Calibri"/>
                  <a:sym typeface="Calibri"/>
                </a:rPr>
                <a:t>Các phép toán số học</a:t>
              </a:r>
              <a:endParaRPr b="1" sz="2400">
                <a:solidFill>
                  <a:srgbClr val="24806E"/>
                </a:solidFill>
                <a:latin typeface="Calibri"/>
                <a:ea typeface="Calibri"/>
                <a:cs typeface="Calibri"/>
                <a:sym typeface="Calibri"/>
              </a:endParaRPr>
            </a:p>
          </p:txBody>
        </p:sp>
        <p:grpSp>
          <p:nvGrpSpPr>
            <p:cNvPr id="184" name="Google Shape;184;p2"/>
            <p:cNvGrpSpPr/>
            <p:nvPr/>
          </p:nvGrpSpPr>
          <p:grpSpPr>
            <a:xfrm>
              <a:off x="6274669" y="570686"/>
              <a:ext cx="3390031" cy="388355"/>
              <a:chOff x="6210582" y="370667"/>
              <a:chExt cx="3390031" cy="388355"/>
            </a:xfrm>
          </p:grpSpPr>
          <p:sp>
            <p:nvSpPr>
              <p:cNvPr id="185" name="Google Shape;185;p2"/>
              <p:cNvSpPr/>
              <p:nvPr/>
            </p:nvSpPr>
            <p:spPr>
              <a:xfrm>
                <a:off x="6210582" y="515424"/>
                <a:ext cx="232724" cy="243598"/>
              </a:xfrm>
              <a:prstGeom prst="ellipse">
                <a:avLst/>
              </a:prstGeom>
              <a:noFill/>
              <a:ln cap="flat" cmpd="sng" w="38100">
                <a:solidFill>
                  <a:srgbClr val="24806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Calibri"/>
                  <a:ea typeface="Calibri"/>
                  <a:cs typeface="Calibri"/>
                  <a:sym typeface="Calibri"/>
                </a:endParaRPr>
              </a:p>
            </p:txBody>
          </p:sp>
          <p:grpSp>
            <p:nvGrpSpPr>
              <p:cNvPr id="186" name="Google Shape;186;p2"/>
              <p:cNvGrpSpPr/>
              <p:nvPr/>
            </p:nvGrpSpPr>
            <p:grpSpPr>
              <a:xfrm>
                <a:off x="6424964" y="370667"/>
                <a:ext cx="3175649" cy="183486"/>
                <a:chOff x="6412969" y="406648"/>
                <a:chExt cx="3175649" cy="183486"/>
              </a:xfrm>
            </p:grpSpPr>
            <p:cxnSp>
              <p:nvCxnSpPr>
                <p:cNvPr id="187" name="Google Shape;187;p2"/>
                <p:cNvCxnSpPr/>
                <p:nvPr/>
              </p:nvCxnSpPr>
              <p:spPr>
                <a:xfrm flipH="1" rot="10800000">
                  <a:off x="6412969" y="426853"/>
                  <a:ext cx="221234" cy="163281"/>
                </a:xfrm>
                <a:prstGeom prst="straightConnector1">
                  <a:avLst/>
                </a:prstGeom>
                <a:noFill/>
                <a:ln cap="flat" cmpd="sng" w="38100">
                  <a:solidFill>
                    <a:srgbClr val="24806E"/>
                  </a:solidFill>
                  <a:prstDash val="solid"/>
                  <a:miter lim="800000"/>
                  <a:headEnd len="sm" w="sm" type="none"/>
                  <a:tailEnd len="sm" w="sm" type="none"/>
                </a:ln>
              </p:spPr>
            </p:cxnSp>
            <p:cxnSp>
              <p:nvCxnSpPr>
                <p:cNvPr id="188" name="Google Shape;188;p2"/>
                <p:cNvCxnSpPr/>
                <p:nvPr/>
              </p:nvCxnSpPr>
              <p:spPr>
                <a:xfrm flipH="1" rot="10800000">
                  <a:off x="6634203" y="406648"/>
                  <a:ext cx="2954415" cy="15464"/>
                </a:xfrm>
                <a:prstGeom prst="straightConnector1">
                  <a:avLst/>
                </a:prstGeom>
                <a:noFill/>
                <a:ln cap="flat" cmpd="sng" w="38100">
                  <a:solidFill>
                    <a:srgbClr val="24806E"/>
                  </a:solidFill>
                  <a:prstDash val="solid"/>
                  <a:miter lim="800000"/>
                  <a:headEnd len="sm" w="sm" type="none"/>
                  <a:tailEnd len="sm" w="sm" type="none"/>
                </a:ln>
              </p:spPr>
            </p:cxnSp>
          </p:grpSp>
        </p:grpSp>
      </p:grpSp>
      <p:grpSp>
        <p:nvGrpSpPr>
          <p:cNvPr id="189" name="Google Shape;189;p2"/>
          <p:cNvGrpSpPr/>
          <p:nvPr/>
        </p:nvGrpSpPr>
        <p:grpSpPr>
          <a:xfrm rot="10800000">
            <a:off x="495852" y="2580730"/>
            <a:ext cx="3250562" cy="910677"/>
            <a:chOff x="7937837" y="4877118"/>
            <a:chExt cx="2835779" cy="668343"/>
          </a:xfrm>
        </p:grpSpPr>
        <p:grpSp>
          <p:nvGrpSpPr>
            <p:cNvPr id="190" name="Google Shape;190;p2"/>
            <p:cNvGrpSpPr/>
            <p:nvPr/>
          </p:nvGrpSpPr>
          <p:grpSpPr>
            <a:xfrm>
              <a:off x="7937837" y="4877118"/>
              <a:ext cx="2835779" cy="303296"/>
              <a:chOff x="6076354" y="153948"/>
              <a:chExt cx="2835779" cy="303296"/>
            </a:xfrm>
          </p:grpSpPr>
          <p:sp>
            <p:nvSpPr>
              <p:cNvPr id="191" name="Google Shape;191;p2"/>
              <p:cNvSpPr/>
              <p:nvPr/>
            </p:nvSpPr>
            <p:spPr>
              <a:xfrm>
                <a:off x="6076354" y="153948"/>
                <a:ext cx="217744" cy="201037"/>
              </a:xfrm>
              <a:prstGeom prst="ellipse">
                <a:avLst/>
              </a:prstGeom>
              <a:noFill/>
              <a:ln cap="flat" cmpd="sng" w="38100">
                <a:solidFill>
                  <a:srgbClr val="552F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Calibri"/>
                  <a:ea typeface="Calibri"/>
                  <a:cs typeface="Calibri"/>
                  <a:sym typeface="Calibri"/>
                </a:endParaRPr>
              </a:p>
            </p:txBody>
          </p:sp>
          <p:grpSp>
            <p:nvGrpSpPr>
              <p:cNvPr id="192" name="Google Shape;192;p2"/>
              <p:cNvGrpSpPr/>
              <p:nvPr/>
            </p:nvGrpSpPr>
            <p:grpSpPr>
              <a:xfrm>
                <a:off x="6262210" y="325544"/>
                <a:ext cx="2649923" cy="131700"/>
                <a:chOff x="6250215" y="361525"/>
                <a:chExt cx="2649923" cy="131700"/>
              </a:xfrm>
            </p:grpSpPr>
            <p:cxnSp>
              <p:nvCxnSpPr>
                <p:cNvPr id="193" name="Google Shape;193;p2"/>
                <p:cNvCxnSpPr>
                  <a:stCxn id="191" idx="5"/>
                </p:cNvCxnSpPr>
                <p:nvPr/>
              </p:nvCxnSpPr>
              <p:spPr>
                <a:xfrm>
                  <a:off x="6250215" y="361525"/>
                  <a:ext cx="159300" cy="131700"/>
                </a:xfrm>
                <a:prstGeom prst="straightConnector1">
                  <a:avLst/>
                </a:prstGeom>
                <a:noFill/>
                <a:ln cap="flat" cmpd="sng" w="38100">
                  <a:solidFill>
                    <a:srgbClr val="552F7A"/>
                  </a:solidFill>
                  <a:prstDash val="solid"/>
                  <a:miter lim="800000"/>
                  <a:headEnd len="sm" w="sm" type="none"/>
                  <a:tailEnd len="sm" w="sm" type="none"/>
                </a:ln>
              </p:spPr>
            </p:cxnSp>
            <p:cxnSp>
              <p:nvCxnSpPr>
                <p:cNvPr id="194" name="Google Shape;194;p2"/>
                <p:cNvCxnSpPr/>
                <p:nvPr/>
              </p:nvCxnSpPr>
              <p:spPr>
                <a:xfrm flipH="1" rot="10800000">
                  <a:off x="6402405" y="454343"/>
                  <a:ext cx="2497733" cy="18771"/>
                </a:xfrm>
                <a:prstGeom prst="straightConnector1">
                  <a:avLst/>
                </a:prstGeom>
                <a:noFill/>
                <a:ln cap="flat" cmpd="sng" w="38100">
                  <a:solidFill>
                    <a:srgbClr val="552F7A"/>
                  </a:solidFill>
                  <a:prstDash val="solid"/>
                  <a:miter lim="800000"/>
                  <a:headEnd len="sm" w="sm" type="none"/>
                  <a:tailEnd len="sm" w="sm" type="none"/>
                </a:ln>
              </p:spPr>
            </p:cxnSp>
          </p:grpSp>
        </p:grpSp>
        <p:sp>
          <p:nvSpPr>
            <p:cNvPr id="195" name="Google Shape;195;p2"/>
            <p:cNvSpPr txBox="1"/>
            <p:nvPr/>
          </p:nvSpPr>
          <p:spPr>
            <a:xfrm flipH="1" rot="10800000">
              <a:off x="8460984" y="5161471"/>
              <a:ext cx="1698163" cy="3839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552F7A"/>
                  </a:solidFill>
                  <a:latin typeface="Calibri"/>
                  <a:ea typeface="Calibri"/>
                  <a:cs typeface="Calibri"/>
                  <a:sym typeface="Calibri"/>
                </a:rPr>
                <a:t>Củng cố</a:t>
              </a:r>
              <a:endParaRPr b="1" sz="2800">
                <a:solidFill>
                  <a:srgbClr val="552F7A"/>
                </a:solidFill>
                <a:latin typeface="Calibri"/>
                <a:ea typeface="Calibri"/>
                <a:cs typeface="Calibri"/>
                <a:sym typeface="Calibri"/>
              </a:endParaRPr>
            </a:p>
          </p:txBody>
        </p:sp>
      </p:grpSp>
      <p:grpSp>
        <p:nvGrpSpPr>
          <p:cNvPr id="196" name="Google Shape;196;p2"/>
          <p:cNvGrpSpPr/>
          <p:nvPr/>
        </p:nvGrpSpPr>
        <p:grpSpPr>
          <a:xfrm>
            <a:off x="7780469" y="2525069"/>
            <a:ext cx="3704050" cy="912572"/>
            <a:chOff x="7984315" y="889806"/>
            <a:chExt cx="2867329" cy="770078"/>
          </a:xfrm>
        </p:grpSpPr>
        <p:grpSp>
          <p:nvGrpSpPr>
            <p:cNvPr id="197" name="Google Shape;197;p2"/>
            <p:cNvGrpSpPr/>
            <p:nvPr/>
          </p:nvGrpSpPr>
          <p:grpSpPr>
            <a:xfrm>
              <a:off x="7984315" y="1316509"/>
              <a:ext cx="2609064" cy="343375"/>
              <a:chOff x="6230329" y="390872"/>
              <a:chExt cx="2609064" cy="343375"/>
            </a:xfrm>
          </p:grpSpPr>
          <p:sp>
            <p:nvSpPr>
              <p:cNvPr id="198" name="Google Shape;198;p2"/>
              <p:cNvSpPr/>
              <p:nvPr/>
            </p:nvSpPr>
            <p:spPr>
              <a:xfrm>
                <a:off x="6230329" y="515425"/>
                <a:ext cx="212978" cy="218822"/>
              </a:xfrm>
              <a:prstGeom prst="ellipse">
                <a:avLst/>
              </a:prstGeom>
              <a:noFill/>
              <a:ln cap="flat" cmpd="sng" w="38100">
                <a:solidFill>
                  <a:srgbClr val="AD13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Calibri"/>
                  <a:ea typeface="Calibri"/>
                  <a:cs typeface="Calibri"/>
                  <a:sym typeface="Calibri"/>
                </a:endParaRPr>
              </a:p>
            </p:txBody>
          </p:sp>
          <p:grpSp>
            <p:nvGrpSpPr>
              <p:cNvPr id="199" name="Google Shape;199;p2"/>
              <p:cNvGrpSpPr/>
              <p:nvPr/>
            </p:nvGrpSpPr>
            <p:grpSpPr>
              <a:xfrm>
                <a:off x="6424964" y="390872"/>
                <a:ext cx="2414429" cy="163281"/>
                <a:chOff x="6412969" y="426853"/>
                <a:chExt cx="2414429" cy="163281"/>
              </a:xfrm>
            </p:grpSpPr>
            <p:cxnSp>
              <p:nvCxnSpPr>
                <p:cNvPr id="200" name="Google Shape;200;p2"/>
                <p:cNvCxnSpPr/>
                <p:nvPr/>
              </p:nvCxnSpPr>
              <p:spPr>
                <a:xfrm flipH="1" rot="10800000">
                  <a:off x="6412969" y="426853"/>
                  <a:ext cx="221234" cy="163281"/>
                </a:xfrm>
                <a:prstGeom prst="straightConnector1">
                  <a:avLst/>
                </a:prstGeom>
                <a:noFill/>
                <a:ln cap="flat" cmpd="sng" w="38100">
                  <a:solidFill>
                    <a:srgbClr val="AD1303"/>
                  </a:solidFill>
                  <a:prstDash val="solid"/>
                  <a:miter lim="800000"/>
                  <a:headEnd len="sm" w="sm" type="none"/>
                  <a:tailEnd len="sm" w="sm" type="none"/>
                </a:ln>
              </p:spPr>
            </p:cxnSp>
            <p:cxnSp>
              <p:nvCxnSpPr>
                <p:cNvPr id="201" name="Google Shape;201;p2"/>
                <p:cNvCxnSpPr/>
                <p:nvPr/>
              </p:nvCxnSpPr>
              <p:spPr>
                <a:xfrm>
                  <a:off x="6628330" y="435634"/>
                  <a:ext cx="2199068" cy="28094"/>
                </a:xfrm>
                <a:prstGeom prst="straightConnector1">
                  <a:avLst/>
                </a:prstGeom>
                <a:noFill/>
                <a:ln cap="flat" cmpd="sng" w="38100">
                  <a:solidFill>
                    <a:srgbClr val="AD1303"/>
                  </a:solidFill>
                  <a:prstDash val="solid"/>
                  <a:miter lim="800000"/>
                  <a:headEnd len="sm" w="sm" type="none"/>
                  <a:tailEnd len="sm" w="sm" type="none"/>
                </a:ln>
              </p:spPr>
            </p:cxnSp>
          </p:grpSp>
        </p:grpSp>
        <p:sp>
          <p:nvSpPr>
            <p:cNvPr id="202" name="Google Shape;202;p2"/>
            <p:cNvSpPr txBox="1"/>
            <p:nvPr/>
          </p:nvSpPr>
          <p:spPr>
            <a:xfrm>
              <a:off x="8847534" y="889806"/>
              <a:ext cx="2004109" cy="4415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C00000"/>
                  </a:solidFill>
                  <a:latin typeface="Calibri"/>
                  <a:ea typeface="Calibri"/>
                  <a:cs typeface="Calibri"/>
                  <a:sym typeface="Calibri"/>
                </a:rPr>
                <a:t>Datapath</a:t>
              </a:r>
              <a:endParaRPr b="1" sz="2800">
                <a:solidFill>
                  <a:srgbClr val="C00000"/>
                </a:solidFill>
                <a:latin typeface="Calibri"/>
                <a:ea typeface="Calibri"/>
                <a:cs typeface="Calibri"/>
                <a:sym typeface="Calibri"/>
              </a:endParaRPr>
            </a:p>
          </p:txBody>
        </p:sp>
      </p:grpSp>
      <p:grpSp>
        <p:nvGrpSpPr>
          <p:cNvPr id="203" name="Google Shape;203;p2"/>
          <p:cNvGrpSpPr/>
          <p:nvPr/>
        </p:nvGrpSpPr>
        <p:grpSpPr>
          <a:xfrm>
            <a:off x="5603344" y="5311288"/>
            <a:ext cx="3579608" cy="523220"/>
            <a:chOff x="7414464" y="4504730"/>
            <a:chExt cx="3308139" cy="523220"/>
          </a:xfrm>
        </p:grpSpPr>
        <p:grpSp>
          <p:nvGrpSpPr>
            <p:cNvPr id="204" name="Google Shape;204;p2"/>
            <p:cNvGrpSpPr/>
            <p:nvPr/>
          </p:nvGrpSpPr>
          <p:grpSpPr>
            <a:xfrm>
              <a:off x="7414464" y="4631194"/>
              <a:ext cx="3308139" cy="380786"/>
              <a:chOff x="6030109" y="142801"/>
              <a:chExt cx="2953078" cy="346527"/>
            </a:xfrm>
          </p:grpSpPr>
          <p:sp>
            <p:nvSpPr>
              <p:cNvPr id="205" name="Google Shape;205;p2"/>
              <p:cNvSpPr/>
              <p:nvPr/>
            </p:nvSpPr>
            <p:spPr>
              <a:xfrm>
                <a:off x="6030109" y="142801"/>
                <a:ext cx="185496" cy="208964"/>
              </a:xfrm>
              <a:prstGeom prst="ellipse">
                <a:avLst/>
              </a:prstGeom>
              <a:noFill/>
              <a:ln cap="flat" cmpd="sng" w="38100">
                <a:solidFill>
                  <a:srgbClr val="956E0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grpSp>
            <p:nvGrpSpPr>
              <p:cNvPr id="206" name="Google Shape;206;p2"/>
              <p:cNvGrpSpPr/>
              <p:nvPr/>
            </p:nvGrpSpPr>
            <p:grpSpPr>
              <a:xfrm>
                <a:off x="6182182" y="325919"/>
                <a:ext cx="2801005" cy="163409"/>
                <a:chOff x="6170187" y="361900"/>
                <a:chExt cx="2801005" cy="163409"/>
              </a:xfrm>
            </p:grpSpPr>
            <p:cxnSp>
              <p:nvCxnSpPr>
                <p:cNvPr id="207" name="Google Shape;207;p2"/>
                <p:cNvCxnSpPr/>
                <p:nvPr/>
              </p:nvCxnSpPr>
              <p:spPr>
                <a:xfrm>
                  <a:off x="6170187" y="361900"/>
                  <a:ext cx="173367" cy="163366"/>
                </a:xfrm>
                <a:prstGeom prst="straightConnector1">
                  <a:avLst/>
                </a:prstGeom>
                <a:noFill/>
                <a:ln cap="flat" cmpd="sng" w="38100">
                  <a:solidFill>
                    <a:srgbClr val="956E02"/>
                  </a:solidFill>
                  <a:prstDash val="solid"/>
                  <a:miter lim="800000"/>
                  <a:headEnd len="sm" w="sm" type="none"/>
                  <a:tailEnd len="sm" w="sm" type="none"/>
                </a:ln>
              </p:spPr>
            </p:cxnSp>
            <p:cxnSp>
              <p:nvCxnSpPr>
                <p:cNvPr id="208" name="Google Shape;208;p2"/>
                <p:cNvCxnSpPr/>
                <p:nvPr/>
              </p:nvCxnSpPr>
              <p:spPr>
                <a:xfrm flipH="1" rot="10800000">
                  <a:off x="6313581" y="521331"/>
                  <a:ext cx="2657611" cy="3978"/>
                </a:xfrm>
                <a:prstGeom prst="straightConnector1">
                  <a:avLst/>
                </a:prstGeom>
                <a:noFill/>
                <a:ln cap="flat" cmpd="sng" w="38100">
                  <a:solidFill>
                    <a:srgbClr val="956E02"/>
                  </a:solidFill>
                  <a:prstDash val="solid"/>
                  <a:miter lim="800000"/>
                  <a:headEnd len="sm" w="sm" type="none"/>
                  <a:tailEnd len="sm" w="sm" type="none"/>
                </a:ln>
              </p:spPr>
            </p:cxnSp>
          </p:grpSp>
        </p:grpSp>
        <p:sp>
          <p:nvSpPr>
            <p:cNvPr id="209" name="Google Shape;209;p2"/>
            <p:cNvSpPr txBox="1"/>
            <p:nvPr/>
          </p:nvSpPr>
          <p:spPr>
            <a:xfrm>
              <a:off x="8499280" y="4504730"/>
              <a:ext cx="185440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956E02"/>
                  </a:solidFill>
                  <a:latin typeface="Calibri"/>
                  <a:ea typeface="Calibri"/>
                  <a:cs typeface="Calibri"/>
                  <a:sym typeface="Calibri"/>
                </a:rPr>
                <a:t>Pipeline</a:t>
              </a:r>
              <a:endParaRPr b="1" sz="2800">
                <a:solidFill>
                  <a:srgbClr val="956E02"/>
                </a:solidFill>
                <a:latin typeface="Calibri"/>
                <a:ea typeface="Calibri"/>
                <a:cs typeface="Calibri"/>
                <a:sym typeface="Calibri"/>
              </a:endParaRPr>
            </a:p>
          </p:txBody>
        </p:sp>
      </p:grpSp>
      <p:sp>
        <p:nvSpPr>
          <p:cNvPr id="210" name="Google Shape;210;p2"/>
          <p:cNvSpPr txBox="1"/>
          <p:nvPr/>
        </p:nvSpPr>
        <p:spPr>
          <a:xfrm>
            <a:off x="681870" y="5770533"/>
            <a:ext cx="3465895"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BF9000"/>
                </a:solidFill>
                <a:latin typeface="Calibri"/>
                <a:ea typeface="Calibri"/>
                <a:cs typeface="Calibri"/>
                <a:sym typeface="Calibri"/>
              </a:rPr>
              <a:t>MỤC LỤC</a:t>
            </a:r>
            <a:endParaRPr/>
          </a:p>
        </p:txBody>
      </p:sp>
      <p:grpSp>
        <p:nvGrpSpPr>
          <p:cNvPr id="211" name="Google Shape;211;p2"/>
          <p:cNvGrpSpPr/>
          <p:nvPr/>
        </p:nvGrpSpPr>
        <p:grpSpPr>
          <a:xfrm>
            <a:off x="4802858" y="3455871"/>
            <a:ext cx="1815623" cy="1991336"/>
            <a:chOff x="6044467" y="2258891"/>
            <a:chExt cx="1671707" cy="1849606"/>
          </a:xfrm>
        </p:grpSpPr>
        <p:grpSp>
          <p:nvGrpSpPr>
            <p:cNvPr id="212" name="Google Shape;212;p2"/>
            <p:cNvGrpSpPr/>
            <p:nvPr/>
          </p:nvGrpSpPr>
          <p:grpSpPr>
            <a:xfrm>
              <a:off x="6044467" y="2258891"/>
              <a:ext cx="1671707" cy="1849606"/>
              <a:chOff x="4093491" y="3441130"/>
              <a:chExt cx="1671707" cy="1849606"/>
            </a:xfrm>
          </p:grpSpPr>
          <p:sp>
            <p:nvSpPr>
              <p:cNvPr id="213" name="Google Shape;213;p2"/>
              <p:cNvSpPr/>
              <p:nvPr/>
            </p:nvSpPr>
            <p:spPr>
              <a:xfrm rot="-2665772">
                <a:off x="4356813" y="3844380"/>
                <a:ext cx="1145063" cy="1219950"/>
              </a:xfrm>
              <a:prstGeom prst="rect">
                <a:avLst/>
              </a:prstGeom>
              <a:solidFill>
                <a:srgbClr val="956E0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 name="Google Shape;214;p2"/>
              <p:cNvSpPr/>
              <p:nvPr/>
            </p:nvSpPr>
            <p:spPr>
              <a:xfrm rot="2718172">
                <a:off x="4375778" y="3691852"/>
                <a:ext cx="1157903" cy="1084250"/>
              </a:xfrm>
              <a:prstGeom prst="rect">
                <a:avLst/>
              </a:prstGeom>
              <a:solidFill>
                <a:srgbClr val="FCC11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15" name="Google Shape;215;p2"/>
            <p:cNvPicPr preferRelativeResize="0"/>
            <p:nvPr/>
          </p:nvPicPr>
          <p:blipFill rotWithShape="1">
            <a:blip r:embed="rId4">
              <a:alphaModFix/>
            </a:blip>
            <a:srcRect b="0" l="0" r="0" t="0"/>
            <a:stretch/>
          </p:blipFill>
          <p:spPr>
            <a:xfrm>
              <a:off x="6522651" y="2600262"/>
              <a:ext cx="879262" cy="879262"/>
            </a:xfrm>
            <a:prstGeom prst="rect">
              <a:avLst/>
            </a:prstGeom>
            <a:noFill/>
            <a:ln>
              <a:noFill/>
            </a:ln>
          </p:spPr>
        </p:pic>
      </p:grpSp>
      <p:grpSp>
        <p:nvGrpSpPr>
          <p:cNvPr id="216" name="Google Shape;216;p2"/>
          <p:cNvGrpSpPr/>
          <p:nvPr/>
        </p:nvGrpSpPr>
        <p:grpSpPr>
          <a:xfrm>
            <a:off x="3687107" y="2576424"/>
            <a:ext cx="1954846" cy="1622479"/>
            <a:chOff x="3687107" y="2576424"/>
            <a:chExt cx="1954846" cy="1622479"/>
          </a:xfrm>
        </p:grpSpPr>
        <p:grpSp>
          <p:nvGrpSpPr>
            <p:cNvPr id="217" name="Google Shape;217;p2"/>
            <p:cNvGrpSpPr/>
            <p:nvPr/>
          </p:nvGrpSpPr>
          <p:grpSpPr>
            <a:xfrm>
              <a:off x="3687107" y="2576424"/>
              <a:ext cx="1954846" cy="1622479"/>
              <a:chOff x="5710626" y="3720371"/>
              <a:chExt cx="1693603" cy="1540449"/>
            </a:xfrm>
          </p:grpSpPr>
          <p:sp>
            <p:nvSpPr>
              <p:cNvPr id="218" name="Google Shape;218;p2"/>
              <p:cNvSpPr/>
              <p:nvPr/>
            </p:nvSpPr>
            <p:spPr>
              <a:xfrm rot="-2681972">
                <a:off x="5942847" y="3939293"/>
                <a:ext cx="1075808" cy="1102605"/>
              </a:xfrm>
              <a:prstGeom prst="rect">
                <a:avLst/>
              </a:prstGeom>
              <a:solidFill>
                <a:srgbClr val="552F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 name="Google Shape;219;p2"/>
              <p:cNvSpPr/>
              <p:nvPr/>
            </p:nvSpPr>
            <p:spPr>
              <a:xfrm rot="2718172">
                <a:off x="6122331" y="3966212"/>
                <a:ext cx="1086914" cy="1002188"/>
              </a:xfrm>
              <a:prstGeom prst="rect">
                <a:avLst/>
              </a:prstGeom>
              <a:solidFill>
                <a:srgbClr val="9668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20" name="Google Shape;220;p2"/>
            <p:cNvPicPr preferRelativeResize="0"/>
            <p:nvPr/>
          </p:nvPicPr>
          <p:blipFill rotWithShape="1">
            <a:blip r:embed="rId5">
              <a:alphaModFix/>
            </a:blip>
            <a:srcRect b="0" l="0" r="0" t="0"/>
            <a:stretch/>
          </p:blipFill>
          <p:spPr>
            <a:xfrm>
              <a:off x="4397716" y="2992596"/>
              <a:ext cx="791386" cy="828113"/>
            </a:xfrm>
            <a:prstGeom prst="rect">
              <a:avLst/>
            </a:prstGeom>
            <a:noFill/>
            <a:ln>
              <a:noFill/>
            </a:ln>
          </p:spPr>
        </p:pic>
      </p:grpSp>
      <p:grpSp>
        <p:nvGrpSpPr>
          <p:cNvPr id="221" name="Google Shape;221;p2"/>
          <p:cNvGrpSpPr/>
          <p:nvPr/>
        </p:nvGrpSpPr>
        <p:grpSpPr>
          <a:xfrm>
            <a:off x="5867934" y="2474206"/>
            <a:ext cx="1913427" cy="1777854"/>
            <a:chOff x="5867934" y="2474206"/>
            <a:chExt cx="1913427" cy="1777854"/>
          </a:xfrm>
        </p:grpSpPr>
        <p:grpSp>
          <p:nvGrpSpPr>
            <p:cNvPr id="222" name="Google Shape;222;p2"/>
            <p:cNvGrpSpPr/>
            <p:nvPr/>
          </p:nvGrpSpPr>
          <p:grpSpPr>
            <a:xfrm>
              <a:off x="5867934" y="2474206"/>
              <a:ext cx="1913427" cy="1777854"/>
              <a:chOff x="3856641" y="1549110"/>
              <a:chExt cx="1743299" cy="1547944"/>
            </a:xfrm>
          </p:grpSpPr>
          <p:sp>
            <p:nvSpPr>
              <p:cNvPr id="223" name="Google Shape;223;p2"/>
              <p:cNvSpPr/>
              <p:nvPr/>
            </p:nvSpPr>
            <p:spPr>
              <a:xfrm rot="-2702247">
                <a:off x="4265961" y="1788568"/>
                <a:ext cx="1120063" cy="1069027"/>
              </a:xfrm>
              <a:prstGeom prst="rect">
                <a:avLst/>
              </a:prstGeom>
              <a:solidFill>
                <a:srgbClr val="AD130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 name="Google Shape;224;p2"/>
              <p:cNvSpPr/>
              <p:nvPr/>
            </p:nvSpPr>
            <p:spPr>
              <a:xfrm rot="2718172">
                <a:off x="4071999" y="1812835"/>
                <a:ext cx="1036998" cy="1038683"/>
              </a:xfrm>
              <a:prstGeom prst="rect">
                <a:avLst/>
              </a:prstGeom>
              <a:solidFill>
                <a:srgbClr val="FC706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25" name="Google Shape;225;p2"/>
            <p:cNvPicPr preferRelativeResize="0"/>
            <p:nvPr/>
          </p:nvPicPr>
          <p:blipFill rotWithShape="1">
            <a:blip r:embed="rId6">
              <a:alphaModFix/>
            </a:blip>
            <a:srcRect b="0" l="0" r="0" t="0"/>
            <a:stretch/>
          </p:blipFill>
          <p:spPr>
            <a:xfrm>
              <a:off x="6219268" y="2985774"/>
              <a:ext cx="818750" cy="747106"/>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grpSp>
        <p:nvGrpSpPr>
          <p:cNvPr id="455" name="Google Shape;455;p20"/>
          <p:cNvGrpSpPr/>
          <p:nvPr/>
        </p:nvGrpSpPr>
        <p:grpSpPr>
          <a:xfrm>
            <a:off x="-13518" y="-17668"/>
            <a:ext cx="1569720" cy="1722120"/>
            <a:chOff x="-63500" y="-109804"/>
            <a:chExt cx="1206500" cy="1333500"/>
          </a:xfrm>
        </p:grpSpPr>
        <p:sp>
          <p:nvSpPr>
            <p:cNvPr id="456" name="Google Shape;456;p20"/>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B3C6E7"/>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457" name="Google Shape;457;p20"/>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458" name="Google Shape;458;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5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459" name="Google Shape;459;p20"/>
          <p:cNvSpPr txBox="1"/>
          <p:nvPr/>
        </p:nvSpPr>
        <p:spPr>
          <a:xfrm>
            <a:off x="1134101" y="1846934"/>
            <a:ext cx="10068940" cy="267761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FF0000"/>
              </a:buClr>
              <a:buSzPts val="2800"/>
              <a:buFont typeface="Calibri"/>
              <a:buNone/>
            </a:pPr>
            <a:r>
              <a:rPr b="1" lang="en-US" sz="2800">
                <a:solidFill>
                  <a:srgbClr val="FF0000"/>
                </a:solidFill>
                <a:latin typeface="Calibri"/>
                <a:ea typeface="Calibri"/>
                <a:cs typeface="Calibri"/>
                <a:sym typeface="Calibri"/>
              </a:rPr>
              <a:t>Lưu ý:</a:t>
            </a:r>
            <a:br>
              <a:rPr b="1" lang="en-US" sz="2800">
                <a:solidFill>
                  <a:schemeClr val="dk1"/>
                </a:solidFill>
                <a:latin typeface="Calibri"/>
                <a:ea typeface="Calibri"/>
                <a:cs typeface="Calibri"/>
                <a:sym typeface="Calibri"/>
              </a:rPr>
            </a:br>
            <a:r>
              <a:rPr lang="en-US" sz="2800">
                <a:solidFill>
                  <a:schemeClr val="dk1"/>
                </a:solidFill>
                <a:latin typeface="Calibri"/>
                <a:ea typeface="Calibri"/>
                <a:cs typeface="Calibri"/>
                <a:sym typeface="Calibri"/>
              </a:rPr>
              <a:t>Chia trong MIPS:</a:t>
            </a:r>
            <a:endParaRPr sz="28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Lệnh: divu (số không dấu), div (số có dấu)</a:t>
            </a:r>
            <a:endParaRPr sz="18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Thanh ghi chứa kết quả: Hi (phần dư) và Lo (thương)</a:t>
            </a:r>
            <a:endParaRPr sz="1800">
              <a:solidFill>
                <a:schemeClr val="dk1"/>
              </a:solidFill>
              <a:latin typeface="Calibri"/>
              <a:ea typeface="Calibri"/>
              <a:cs typeface="Calibri"/>
              <a:sym typeface="Calibri"/>
            </a:endParaRPr>
          </a:p>
        </p:txBody>
      </p:sp>
      <p:sp>
        <p:nvSpPr>
          <p:cNvPr id="460" name="Google Shape;460;p20"/>
          <p:cNvSpPr txBox="1"/>
          <p:nvPr/>
        </p:nvSpPr>
        <p:spPr>
          <a:xfrm>
            <a:off x="2206329" y="-28993"/>
            <a:ext cx="9898744" cy="671851"/>
          </a:xfrm>
          <a:prstGeom prst="rect">
            <a:avLst/>
          </a:prstGeom>
          <a:no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Clr>
                <a:srgbClr val="000000"/>
              </a:buClr>
              <a:buSzPts val="2800"/>
              <a:buFont typeface="Calibri"/>
              <a:buNone/>
            </a:pPr>
            <a:r>
              <a:rPr b="1" i="0" lang="en-US" sz="2800" u="none" cap="none" strike="noStrike">
                <a:solidFill>
                  <a:srgbClr val="000000"/>
                </a:solidFill>
                <a:latin typeface="Calibri"/>
                <a:ea typeface="Calibri"/>
                <a:cs typeface="Calibri"/>
                <a:sym typeface="Calibri"/>
              </a:rPr>
              <a:t>4. Phép chia</a:t>
            </a:r>
            <a:endParaRPr/>
          </a:p>
        </p:txBody>
      </p:sp>
      <p:sp>
        <p:nvSpPr>
          <p:cNvPr id="461" name="Google Shape;461;p20"/>
          <p:cNvSpPr txBox="1"/>
          <p:nvPr/>
        </p:nvSpPr>
        <p:spPr>
          <a:xfrm>
            <a:off x="771342" y="4765013"/>
            <a:ext cx="11333731" cy="73862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800">
                <a:solidFill>
                  <a:srgbClr val="FF0000"/>
                </a:solidFill>
                <a:latin typeface="Calibri"/>
                <a:ea typeface="Calibri"/>
                <a:cs typeface="Calibri"/>
                <a:sym typeface="Calibri"/>
              </a:rPr>
              <a:t>  *Dấu của số dư: Số dư = Số bị chia – (Thương × Số chia)</a:t>
            </a:r>
            <a:endParaRPr sz="1800">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9"/>
                                        </p:tgtEl>
                                        <p:attrNameLst>
                                          <p:attrName>style.visibility</p:attrName>
                                        </p:attrNameLst>
                                      </p:cBhvr>
                                      <p:to>
                                        <p:strVal val="visible"/>
                                      </p:to>
                                    </p:set>
                                    <p:anim calcmode="lin" valueType="num">
                                      <p:cBhvr additive="base">
                                        <p:cTn dur="500"/>
                                        <p:tgtEl>
                                          <p:spTgt spid="45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1"/>
                                        </p:tgtEl>
                                        <p:attrNameLst>
                                          <p:attrName>style.visibility</p:attrName>
                                        </p:attrNameLst>
                                      </p:cBhvr>
                                      <p:to>
                                        <p:strVal val="visible"/>
                                      </p:to>
                                    </p:set>
                                    <p:anim calcmode="lin" valueType="num">
                                      <p:cBhvr additive="base">
                                        <p:cTn dur="500"/>
                                        <p:tgtEl>
                                          <p:spTgt spid="46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4E0B2"/>
        </a:solidFill>
      </p:bgPr>
    </p:bg>
    <p:spTree>
      <p:nvGrpSpPr>
        <p:cNvPr id="465" name="Shape 465"/>
        <p:cNvGrpSpPr/>
        <p:nvPr/>
      </p:nvGrpSpPr>
      <p:grpSpPr>
        <a:xfrm>
          <a:off x="0" y="0"/>
          <a:ext cx="0" cy="0"/>
          <a:chOff x="0" y="0"/>
          <a:chExt cx="0" cy="0"/>
        </a:xfrm>
      </p:grpSpPr>
      <p:sp>
        <p:nvSpPr>
          <p:cNvPr id="466" name="Google Shape;466;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467" name="Google Shape;467;p21"/>
          <p:cNvSpPr txBox="1"/>
          <p:nvPr/>
        </p:nvSpPr>
        <p:spPr>
          <a:xfrm>
            <a:off x="772886" y="2656114"/>
            <a:ext cx="11016343"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800"/>
              <a:buFont typeface="Arial"/>
              <a:buNone/>
            </a:pPr>
            <a:r>
              <a:rPr b="0" i="0" lang="en-US" sz="8800" u="none" cap="none" strike="noStrike">
                <a:solidFill>
                  <a:srgbClr val="385623"/>
                </a:solidFill>
                <a:latin typeface="Cambria"/>
                <a:ea typeface="Cambria"/>
                <a:cs typeface="Cambria"/>
                <a:sym typeface="Cambria"/>
              </a:rPr>
              <a:t>II. </a:t>
            </a:r>
            <a:r>
              <a:rPr b="0" i="0" lang="en-US" sz="8800" u="none" cap="none" strike="noStrike">
                <a:solidFill>
                  <a:srgbClr val="385623"/>
                </a:solidFill>
                <a:latin typeface="Calibri"/>
                <a:ea typeface="Calibri"/>
                <a:cs typeface="Calibri"/>
                <a:sym typeface="Calibri"/>
              </a:rPr>
              <a:t>DATAPATH</a:t>
            </a:r>
            <a:endParaRPr/>
          </a:p>
        </p:txBody>
      </p:sp>
      <p:cxnSp>
        <p:nvCxnSpPr>
          <p:cNvPr id="468" name="Google Shape;468;p21"/>
          <p:cNvCxnSpPr/>
          <p:nvPr/>
        </p:nvCxnSpPr>
        <p:spPr>
          <a:xfrm flipH="1">
            <a:off x="609602" y="2656114"/>
            <a:ext cx="14512" cy="1490094"/>
          </a:xfrm>
          <a:prstGeom prst="straightConnector1">
            <a:avLst/>
          </a:prstGeom>
          <a:noFill/>
          <a:ln cap="flat" cmpd="sng" w="76200">
            <a:solidFill>
              <a:srgbClr val="38562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250"/>
                                        <p:tgtEl>
                                          <p:spTgt spid="468"/>
                                        </p:tgtEl>
                                      </p:cBhvr>
                                    </p:animEffect>
                                  </p:childTnLst>
                                </p:cTn>
                              </p:par>
                            </p:childTnLst>
                          </p:cTn>
                        </p:par>
                        <p:par>
                          <p:cTn fill="hold">
                            <p:stCondLst>
                              <p:cond delay="250"/>
                            </p:stCondLst>
                            <p:childTnLst>
                              <p:par>
                                <p:cTn fill="hold" nodeType="after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500"/>
                                        <p:tgtEl>
                                          <p:spTgt spid="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grpSp>
        <p:nvGrpSpPr>
          <p:cNvPr id="473" name="Google Shape;473;p22"/>
          <p:cNvGrpSpPr/>
          <p:nvPr/>
        </p:nvGrpSpPr>
        <p:grpSpPr>
          <a:xfrm>
            <a:off x="-13518" y="-17668"/>
            <a:ext cx="1569720" cy="1722120"/>
            <a:chOff x="-63500" y="-109804"/>
            <a:chExt cx="1206500" cy="1333500"/>
          </a:xfrm>
        </p:grpSpPr>
        <p:sp>
          <p:nvSpPr>
            <p:cNvPr id="474" name="Google Shape;474;p22"/>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475" name="Google Shape;475;p22"/>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476" name="Google Shape;47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477" name="Google Shape;477;p22"/>
          <p:cNvSpPr txBox="1"/>
          <p:nvPr/>
        </p:nvSpPr>
        <p:spPr>
          <a:xfrm>
            <a:off x="4764068" y="125699"/>
            <a:ext cx="357076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385623"/>
                </a:solidFill>
                <a:latin typeface="Calibri"/>
                <a:ea typeface="Calibri"/>
                <a:cs typeface="Calibri"/>
                <a:sym typeface="Calibri"/>
              </a:rPr>
              <a:t>1. Tổng quan</a:t>
            </a:r>
            <a:endParaRPr b="1" i="0" sz="3600" u="none" cap="none" strike="noStrike">
              <a:solidFill>
                <a:srgbClr val="385623"/>
              </a:solidFill>
              <a:latin typeface="Calibri"/>
              <a:ea typeface="Calibri"/>
              <a:cs typeface="Calibri"/>
              <a:sym typeface="Calibri"/>
            </a:endParaRPr>
          </a:p>
        </p:txBody>
      </p:sp>
      <p:sp>
        <p:nvSpPr>
          <p:cNvPr id="478" name="Google Shape;478;p22"/>
          <p:cNvSpPr txBox="1"/>
          <p:nvPr/>
        </p:nvSpPr>
        <p:spPr>
          <a:xfrm>
            <a:off x="771342" y="1155152"/>
            <a:ext cx="8792361" cy="4831579"/>
          </a:xfrm>
          <a:prstGeom prst="rect">
            <a:avLst/>
          </a:prstGeom>
          <a:noFill/>
          <a:ln>
            <a:noFill/>
          </a:ln>
        </p:spPr>
        <p:txBody>
          <a:bodyPr anchorCtr="0" anchor="t" bIns="45700" lIns="91425" spcFirstLastPara="1" rIns="91425" wrap="square" tIns="45700">
            <a:spAutoFit/>
          </a:bodyPr>
          <a:lstStyle/>
          <a:p>
            <a:pPr indent="-571500" lvl="2" marL="571500" marR="0" rtl="0" algn="l">
              <a:lnSpc>
                <a:spcPct val="150000"/>
              </a:lnSpc>
              <a:spcBef>
                <a:spcPts val="0"/>
              </a:spcBef>
              <a:spcAft>
                <a:spcPts val="0"/>
              </a:spcAft>
              <a:buClr>
                <a:srgbClr val="548135"/>
              </a:buClr>
              <a:buSzPts val="2600"/>
              <a:buFont typeface="Noto Sans Symbols"/>
              <a:buChar char="⮚"/>
            </a:pPr>
            <a:r>
              <a:rPr b="0" i="0" lang="en-US" sz="2600" u="none" cap="none" strike="noStrike">
                <a:solidFill>
                  <a:srgbClr val="000000"/>
                </a:solidFill>
                <a:latin typeface="Calibri"/>
                <a:ea typeface="Calibri"/>
                <a:cs typeface="Calibri"/>
                <a:sym typeface="Calibri"/>
              </a:rPr>
              <a:t>Quy trình thực thi</a:t>
            </a:r>
            <a:endParaRPr/>
          </a:p>
          <a:p>
            <a:pPr indent="-571500" lvl="2" marL="571500" marR="0" rtl="0" algn="l">
              <a:lnSpc>
                <a:spcPct val="150000"/>
              </a:lnSpc>
              <a:spcBef>
                <a:spcPts val="0"/>
              </a:spcBef>
              <a:spcAft>
                <a:spcPts val="0"/>
              </a:spcAft>
              <a:buClr>
                <a:srgbClr val="548135"/>
              </a:buClr>
              <a:buSzPts val="2600"/>
              <a:buFont typeface="Noto Sans Symbols"/>
              <a:buChar char="⮚"/>
            </a:pPr>
            <a:r>
              <a:rPr b="0" i="0" lang="en-US" sz="2600" u="none" cap="none" strike="noStrike">
                <a:solidFill>
                  <a:srgbClr val="000000"/>
                </a:solidFill>
                <a:latin typeface="Calibri"/>
                <a:ea typeface="Calibri"/>
                <a:cs typeface="Calibri"/>
                <a:sym typeface="Calibri"/>
              </a:rPr>
              <a:t>Nạp lệnh (Fetch) </a:t>
            </a:r>
            <a:endParaRPr/>
          </a:p>
          <a:p>
            <a:pPr indent="-571500" lvl="0" marL="571500" marR="0" rtl="0" algn="l">
              <a:lnSpc>
                <a:spcPct val="150000"/>
              </a:lnSpc>
              <a:spcBef>
                <a:spcPts val="0"/>
              </a:spcBef>
              <a:spcAft>
                <a:spcPts val="0"/>
              </a:spcAft>
              <a:buClr>
                <a:srgbClr val="548135"/>
              </a:buClr>
              <a:buSzPts val="2600"/>
              <a:buFont typeface="Noto Sans Symbols"/>
              <a:buChar char="⮚"/>
            </a:pPr>
            <a:r>
              <a:rPr lang="en-US" sz="2600">
                <a:solidFill>
                  <a:srgbClr val="000000"/>
                </a:solidFill>
                <a:latin typeface="Calibri"/>
                <a:ea typeface="Calibri"/>
                <a:cs typeface="Calibri"/>
                <a:sym typeface="Calibri"/>
              </a:rPr>
              <a:t>Giải mã</a:t>
            </a:r>
            <a:endParaRPr sz="2600">
              <a:solidFill>
                <a:srgbClr val="000000"/>
              </a:solidFill>
              <a:latin typeface="Calibri"/>
              <a:ea typeface="Calibri"/>
              <a:cs typeface="Calibri"/>
              <a:sym typeface="Calibri"/>
            </a:endParaRPr>
          </a:p>
          <a:p>
            <a:pPr indent="-571500" lvl="0" marL="571500" marR="0" rtl="0" algn="l">
              <a:lnSpc>
                <a:spcPct val="150000"/>
              </a:lnSpc>
              <a:spcBef>
                <a:spcPts val="0"/>
              </a:spcBef>
              <a:spcAft>
                <a:spcPts val="0"/>
              </a:spcAft>
              <a:buClr>
                <a:srgbClr val="548135"/>
              </a:buClr>
              <a:buSzPts val="2600"/>
              <a:buFont typeface="Noto Sans Symbols"/>
              <a:buChar char="⮚"/>
            </a:pPr>
            <a:r>
              <a:rPr lang="en-US" sz="2600">
                <a:solidFill>
                  <a:srgbClr val="000000"/>
                </a:solidFill>
                <a:latin typeface="Calibri"/>
                <a:ea typeface="Calibri"/>
                <a:cs typeface="Calibri"/>
                <a:sym typeface="Calibri"/>
              </a:rPr>
              <a:t>ALU</a:t>
            </a:r>
            <a:endParaRPr/>
          </a:p>
          <a:p>
            <a:pPr indent="-571500" lvl="0" marL="571500" marR="0" rtl="0" algn="l">
              <a:lnSpc>
                <a:spcPct val="150000"/>
              </a:lnSpc>
              <a:spcBef>
                <a:spcPts val="0"/>
              </a:spcBef>
              <a:spcAft>
                <a:spcPts val="0"/>
              </a:spcAft>
              <a:buClr>
                <a:srgbClr val="548135"/>
              </a:buClr>
              <a:buSzPts val="2600"/>
              <a:buFont typeface="Noto Sans Symbols"/>
              <a:buChar char="⮚"/>
            </a:pPr>
            <a:r>
              <a:rPr lang="en-US" sz="2600">
                <a:solidFill>
                  <a:srgbClr val="000000"/>
                </a:solidFill>
                <a:latin typeface="Calibri"/>
                <a:ea typeface="Calibri"/>
                <a:cs typeface="Calibri"/>
                <a:sym typeface="Calibri"/>
              </a:rPr>
              <a:t>Truy xuất vùng nhớ (Memory Access)</a:t>
            </a:r>
            <a:endParaRPr/>
          </a:p>
          <a:p>
            <a:pPr indent="-571500" lvl="0" marL="571500" marR="0" rtl="0" algn="l">
              <a:lnSpc>
                <a:spcPct val="150000"/>
              </a:lnSpc>
              <a:spcBef>
                <a:spcPts val="0"/>
              </a:spcBef>
              <a:spcAft>
                <a:spcPts val="0"/>
              </a:spcAft>
              <a:buClr>
                <a:srgbClr val="548135"/>
              </a:buClr>
              <a:buSzPts val="2600"/>
              <a:buFont typeface="Noto Sans Symbols"/>
              <a:buChar char="⮚"/>
            </a:pPr>
            <a:r>
              <a:rPr lang="en-US" sz="2600">
                <a:solidFill>
                  <a:srgbClr val="000000"/>
                </a:solidFill>
                <a:latin typeface="Calibri"/>
                <a:ea typeface="Calibri"/>
                <a:cs typeface="Calibri"/>
                <a:sym typeface="Calibri"/>
              </a:rPr>
              <a:t>Lưu trữ (Result Write)</a:t>
            </a:r>
            <a:endParaRPr/>
          </a:p>
          <a:p>
            <a:pPr indent="-571500" lvl="0" marL="571500" marR="0" rtl="0" algn="l">
              <a:lnSpc>
                <a:spcPct val="150000"/>
              </a:lnSpc>
              <a:spcBef>
                <a:spcPts val="0"/>
              </a:spcBef>
              <a:spcAft>
                <a:spcPts val="0"/>
              </a:spcAft>
              <a:buClr>
                <a:srgbClr val="548135"/>
              </a:buClr>
              <a:buSzPts val="2600"/>
              <a:buFont typeface="Noto Sans Symbols"/>
              <a:buChar char="⮚"/>
            </a:pPr>
            <a:r>
              <a:rPr lang="en-US" sz="2600">
                <a:solidFill>
                  <a:srgbClr val="000000"/>
                </a:solidFill>
                <a:latin typeface="Calibri"/>
                <a:ea typeface="Calibri"/>
                <a:cs typeface="Calibri"/>
                <a:sym typeface="Calibri"/>
              </a:rPr>
              <a:t>Hiện thực</a:t>
            </a:r>
            <a:endParaRPr sz="2600">
              <a:solidFill>
                <a:srgbClr val="000000"/>
              </a:solidFill>
              <a:latin typeface="Calibri"/>
              <a:ea typeface="Calibri"/>
              <a:cs typeface="Calibri"/>
              <a:sym typeface="Calibri"/>
            </a:endParaRPr>
          </a:p>
          <a:p>
            <a:pPr indent="-571500" lvl="0" marL="571500" marR="0" rtl="0" algn="l">
              <a:lnSpc>
                <a:spcPct val="150000"/>
              </a:lnSpc>
              <a:spcBef>
                <a:spcPts val="0"/>
              </a:spcBef>
              <a:spcAft>
                <a:spcPts val="0"/>
              </a:spcAft>
              <a:buClr>
                <a:srgbClr val="548135"/>
              </a:buClr>
              <a:buSzPts val="2600"/>
              <a:buFont typeface="Noto Sans Symbols"/>
              <a:buChar char="⮚"/>
            </a:pPr>
            <a:r>
              <a:rPr lang="en-US" sz="2600">
                <a:solidFill>
                  <a:srgbClr val="000000"/>
                </a:solidFill>
                <a:latin typeface="Calibri"/>
                <a:ea typeface="Calibri"/>
                <a:cs typeface="Calibri"/>
                <a:sym typeface="Calibri"/>
              </a:rPr>
              <a:t>Ví dụ</a:t>
            </a:r>
            <a:endParaRPr sz="2600">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500"/>
                                        <p:tgtEl>
                                          <p:spTgt spid="4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500"/>
                                        <p:tgtEl>
                                          <p:spTgt spid="4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grpSp>
        <p:nvGrpSpPr>
          <p:cNvPr id="483" name="Google Shape;483;p23"/>
          <p:cNvGrpSpPr/>
          <p:nvPr/>
        </p:nvGrpSpPr>
        <p:grpSpPr>
          <a:xfrm>
            <a:off x="-13518" y="-17668"/>
            <a:ext cx="1569720" cy="1722120"/>
            <a:chOff x="-63500" y="-109804"/>
            <a:chExt cx="1206500" cy="1333500"/>
          </a:xfrm>
        </p:grpSpPr>
        <p:sp>
          <p:nvSpPr>
            <p:cNvPr id="484" name="Google Shape;484;p23"/>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485" name="Google Shape;485;p23"/>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486" name="Google Shape;486;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487" name="Google Shape;487;p23"/>
          <p:cNvSpPr txBox="1"/>
          <p:nvPr/>
        </p:nvSpPr>
        <p:spPr>
          <a:xfrm>
            <a:off x="3778408" y="326118"/>
            <a:ext cx="4635183"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Quy trình</a:t>
            </a:r>
            <a:r>
              <a:rPr b="1" i="0" lang="en-US" sz="3600" u="none" cap="none" strike="noStrike">
                <a:solidFill>
                  <a:srgbClr val="000000"/>
                </a:solidFill>
                <a:latin typeface="Calibri"/>
                <a:ea typeface="Calibri"/>
                <a:cs typeface="Calibri"/>
                <a:sym typeface="Calibri"/>
              </a:rPr>
              <a:t> thực thi</a:t>
            </a:r>
            <a:endParaRPr b="1" i="0" sz="3600" u="none" cap="none" strike="noStrike">
              <a:solidFill>
                <a:srgbClr val="000000"/>
              </a:solidFill>
              <a:latin typeface="Calibri"/>
              <a:ea typeface="Calibri"/>
              <a:cs typeface="Calibri"/>
              <a:sym typeface="Calibri"/>
            </a:endParaRPr>
          </a:p>
        </p:txBody>
      </p:sp>
      <p:pic>
        <p:nvPicPr>
          <p:cNvPr id="488" name="Google Shape;488;p23"/>
          <p:cNvPicPr preferRelativeResize="0"/>
          <p:nvPr/>
        </p:nvPicPr>
        <p:blipFill rotWithShape="1">
          <a:blip r:embed="rId4">
            <a:alphaModFix/>
          </a:blip>
          <a:srcRect b="0" l="0" r="0" t="0"/>
          <a:stretch/>
        </p:blipFill>
        <p:spPr>
          <a:xfrm>
            <a:off x="8019351" y="1215242"/>
            <a:ext cx="3073400" cy="4773612"/>
          </a:xfrm>
          <a:prstGeom prst="rect">
            <a:avLst/>
          </a:prstGeom>
          <a:noFill/>
          <a:ln>
            <a:noFill/>
          </a:ln>
        </p:spPr>
      </p:pic>
      <p:grpSp>
        <p:nvGrpSpPr>
          <p:cNvPr id="489" name="Google Shape;489;p23"/>
          <p:cNvGrpSpPr/>
          <p:nvPr/>
        </p:nvGrpSpPr>
        <p:grpSpPr>
          <a:xfrm>
            <a:off x="973260" y="1589072"/>
            <a:ext cx="6342742" cy="4391547"/>
            <a:chOff x="0" y="0"/>
            <a:chExt cx="6342742" cy="4391547"/>
          </a:xfrm>
        </p:grpSpPr>
        <p:sp>
          <p:nvSpPr>
            <p:cNvPr id="490" name="Google Shape;490;p23"/>
            <p:cNvSpPr/>
            <p:nvPr/>
          </p:nvSpPr>
          <p:spPr>
            <a:xfrm>
              <a:off x="0" y="0"/>
              <a:ext cx="4883912" cy="790478"/>
            </a:xfrm>
            <a:prstGeom prst="roundRect">
              <a:avLst>
                <a:gd fmla="val 10000" name="adj"/>
              </a:avLst>
            </a:prstGeom>
            <a:gradFill>
              <a:gsLst>
                <a:gs pos="0">
                  <a:srgbClr val="76A85B"/>
                </a:gs>
                <a:gs pos="50000">
                  <a:srgbClr val="63A03A"/>
                </a:gs>
                <a:gs pos="100000">
                  <a:srgbClr val="56912F"/>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3"/>
            <p:cNvSpPr txBox="1"/>
            <p:nvPr/>
          </p:nvSpPr>
          <p:spPr>
            <a:xfrm>
              <a:off x="23152" y="23152"/>
              <a:ext cx="3938438" cy="744174"/>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1. Instruction Fetch </a:t>
              </a:r>
              <a:r>
                <a:rPr lang="en-US" sz="2000">
                  <a:solidFill>
                    <a:schemeClr val="dk1"/>
                  </a:solidFill>
                  <a:latin typeface="Calibri"/>
                  <a:ea typeface="Calibri"/>
                  <a:cs typeface="Calibri"/>
                  <a:sym typeface="Calibri"/>
                </a:rPr>
                <a:t>– Nạp lệnh</a:t>
              </a:r>
              <a:endParaRPr sz="2000">
                <a:solidFill>
                  <a:schemeClr val="dk1"/>
                </a:solidFill>
                <a:latin typeface="Calibri"/>
                <a:ea typeface="Calibri"/>
                <a:cs typeface="Calibri"/>
                <a:sym typeface="Calibri"/>
              </a:endParaRPr>
            </a:p>
          </p:txBody>
        </p:sp>
        <p:sp>
          <p:nvSpPr>
            <p:cNvPr id="492" name="Google Shape;492;p23"/>
            <p:cNvSpPr/>
            <p:nvPr/>
          </p:nvSpPr>
          <p:spPr>
            <a:xfrm>
              <a:off x="364707" y="900267"/>
              <a:ext cx="4883912" cy="790478"/>
            </a:xfrm>
            <a:prstGeom prst="roundRect">
              <a:avLst>
                <a:gd fmla="val 10000" name="adj"/>
              </a:avLst>
            </a:prstGeom>
            <a:gradFill>
              <a:gsLst>
                <a:gs pos="0">
                  <a:srgbClr val="80B964"/>
                </a:gs>
                <a:gs pos="50000">
                  <a:srgbClr val="6FB447"/>
                </a:gs>
                <a:gs pos="100000">
                  <a:srgbClr val="60A33A"/>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txBox="1"/>
            <p:nvPr/>
          </p:nvSpPr>
          <p:spPr>
            <a:xfrm>
              <a:off x="387859" y="923419"/>
              <a:ext cx="3959089" cy="744174"/>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2. Instruction Decode </a:t>
              </a:r>
              <a:r>
                <a:rPr lang="en-US" sz="2000">
                  <a:solidFill>
                    <a:schemeClr val="dk1"/>
                  </a:solidFill>
                  <a:latin typeface="Calibri"/>
                  <a:ea typeface="Calibri"/>
                  <a:cs typeface="Calibri"/>
                  <a:sym typeface="Calibri"/>
                </a:rPr>
                <a:t>– Giải mã và lấy các toán hạng cần thiết</a:t>
              </a:r>
              <a:endParaRPr sz="2000">
                <a:solidFill>
                  <a:schemeClr val="dk1"/>
                </a:solidFill>
                <a:latin typeface="Calibri"/>
                <a:ea typeface="Calibri"/>
                <a:cs typeface="Calibri"/>
                <a:sym typeface="Calibri"/>
              </a:endParaRPr>
            </a:p>
          </p:txBody>
        </p:sp>
        <p:sp>
          <p:nvSpPr>
            <p:cNvPr id="494" name="Google Shape;494;p23"/>
            <p:cNvSpPr/>
            <p:nvPr/>
          </p:nvSpPr>
          <p:spPr>
            <a:xfrm>
              <a:off x="729415" y="1800534"/>
              <a:ext cx="4883912" cy="790478"/>
            </a:xfrm>
            <a:prstGeom prst="roundRect">
              <a:avLst>
                <a:gd fmla="val 10000" name="adj"/>
              </a:avLst>
            </a:prstGeom>
            <a:gradFill>
              <a:gsLst>
                <a:gs pos="0">
                  <a:srgbClr val="92BE7A"/>
                </a:gs>
                <a:gs pos="50000">
                  <a:srgbClr val="82BA64"/>
                </a:gs>
                <a:gs pos="100000">
                  <a:srgbClr val="72A8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3"/>
            <p:cNvSpPr txBox="1"/>
            <p:nvPr/>
          </p:nvSpPr>
          <p:spPr>
            <a:xfrm>
              <a:off x="752567" y="1823686"/>
              <a:ext cx="3959089" cy="744174"/>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3. ALU </a:t>
              </a:r>
              <a:r>
                <a:rPr lang="en-US" sz="2000">
                  <a:solidFill>
                    <a:schemeClr val="dk1"/>
                  </a:solidFill>
                  <a:latin typeface="Calibri"/>
                  <a:ea typeface="Calibri"/>
                  <a:cs typeface="Calibri"/>
                  <a:sym typeface="Calibri"/>
                </a:rPr>
                <a:t>– Giai đoạn sử dụng ALU hay giai đoạn thực thi</a:t>
              </a:r>
              <a:endParaRPr sz="2000">
                <a:solidFill>
                  <a:schemeClr val="dk1"/>
                </a:solidFill>
                <a:latin typeface="Calibri"/>
                <a:ea typeface="Calibri"/>
                <a:cs typeface="Calibri"/>
                <a:sym typeface="Calibri"/>
              </a:endParaRPr>
            </a:p>
          </p:txBody>
        </p:sp>
        <p:sp>
          <p:nvSpPr>
            <p:cNvPr id="496" name="Google Shape;496;p23"/>
            <p:cNvSpPr/>
            <p:nvPr/>
          </p:nvSpPr>
          <p:spPr>
            <a:xfrm>
              <a:off x="1094123" y="2700802"/>
              <a:ext cx="4883912" cy="790478"/>
            </a:xfrm>
            <a:prstGeom prst="roundRect">
              <a:avLst>
                <a:gd fmla="val 10000" name="adj"/>
              </a:avLst>
            </a:prstGeom>
            <a:gradFill>
              <a:gsLst>
                <a:gs pos="0">
                  <a:srgbClr val="A1C692"/>
                </a:gs>
                <a:gs pos="50000">
                  <a:srgbClr val="95C381"/>
                </a:gs>
                <a:gs pos="100000">
                  <a:srgbClr val="82AF6C"/>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
            <p:cNvSpPr txBox="1"/>
            <p:nvPr/>
          </p:nvSpPr>
          <p:spPr>
            <a:xfrm>
              <a:off x="1117275" y="2723954"/>
              <a:ext cx="3959089" cy="744174"/>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4. Memory Access </a:t>
              </a:r>
              <a:r>
                <a:rPr lang="en-US" sz="2000">
                  <a:solidFill>
                    <a:schemeClr val="dk1"/>
                  </a:solidFill>
                  <a:latin typeface="Calibri"/>
                  <a:ea typeface="Calibri"/>
                  <a:cs typeface="Calibri"/>
                  <a:sym typeface="Calibri"/>
                </a:rPr>
                <a:t>– Giai đoạn truy xuất vùng nhớ</a:t>
              </a:r>
              <a:endParaRPr sz="2000">
                <a:solidFill>
                  <a:schemeClr val="dk1"/>
                </a:solidFill>
                <a:latin typeface="Calibri"/>
                <a:ea typeface="Calibri"/>
                <a:cs typeface="Calibri"/>
                <a:sym typeface="Calibri"/>
              </a:endParaRPr>
            </a:p>
          </p:txBody>
        </p:sp>
        <p:sp>
          <p:nvSpPr>
            <p:cNvPr id="498" name="Google Shape;498;p23"/>
            <p:cNvSpPr/>
            <p:nvPr/>
          </p:nvSpPr>
          <p:spPr>
            <a:xfrm>
              <a:off x="1458830" y="3601069"/>
              <a:ext cx="4883912" cy="790478"/>
            </a:xfrm>
            <a:prstGeom prst="roundRect">
              <a:avLst>
                <a:gd fmla="val 10000" name="adj"/>
              </a:avLst>
            </a:prstGeom>
            <a:gradFill>
              <a:gsLst>
                <a:gs pos="0">
                  <a:srgbClr val="B4CFA8"/>
                </a:gs>
                <a:gs pos="50000">
                  <a:srgbClr val="AACB9B"/>
                </a:gs>
                <a:gs pos="100000">
                  <a:srgbClr val="95B58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3"/>
            <p:cNvSpPr txBox="1"/>
            <p:nvPr/>
          </p:nvSpPr>
          <p:spPr>
            <a:xfrm>
              <a:off x="1481982" y="3624221"/>
              <a:ext cx="3959089" cy="744174"/>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5. Result Write </a:t>
              </a:r>
              <a:r>
                <a:rPr lang="en-US" sz="2000">
                  <a:solidFill>
                    <a:schemeClr val="dk1"/>
                  </a:solidFill>
                  <a:latin typeface="Calibri"/>
                  <a:ea typeface="Calibri"/>
                  <a:cs typeface="Calibri"/>
                  <a:sym typeface="Calibri"/>
                </a:rPr>
                <a:t>– Giai đoạn ghi lại kết quả/ lưu </a:t>
              </a:r>
              <a:endParaRPr/>
            </a:p>
          </p:txBody>
        </p:sp>
        <p:sp>
          <p:nvSpPr>
            <p:cNvPr id="500" name="Google Shape;500;p23"/>
            <p:cNvSpPr/>
            <p:nvPr/>
          </p:nvSpPr>
          <p:spPr>
            <a:xfrm>
              <a:off x="4370100" y="577488"/>
              <a:ext cx="513811" cy="513811"/>
            </a:xfrm>
            <a:prstGeom prst="downArrow">
              <a:avLst>
                <a:gd fmla="val 55000" name="adj1"/>
                <a:gd fmla="val 45000" name="adj2"/>
              </a:avLst>
            </a:prstGeom>
            <a:solidFill>
              <a:srgbClr val="D4E2CE">
                <a:alpha val="89803"/>
              </a:srgbClr>
            </a:solidFill>
            <a:ln cap="flat" cmpd="sng" w="9525">
              <a:solidFill>
                <a:srgbClr val="D4E2CE">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3"/>
            <p:cNvSpPr txBox="1"/>
            <p:nvPr/>
          </p:nvSpPr>
          <p:spPr>
            <a:xfrm>
              <a:off x="4485707" y="577488"/>
              <a:ext cx="282597" cy="386643"/>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
          <p:nvSpPr>
            <p:cNvPr id="502" name="Google Shape;502;p23"/>
            <p:cNvSpPr/>
            <p:nvPr/>
          </p:nvSpPr>
          <p:spPr>
            <a:xfrm>
              <a:off x="4734808" y="1477755"/>
              <a:ext cx="513811" cy="513811"/>
            </a:xfrm>
            <a:prstGeom prst="downArrow">
              <a:avLst>
                <a:gd fmla="val 55000" name="adj1"/>
                <a:gd fmla="val 45000" name="adj2"/>
              </a:avLst>
            </a:prstGeom>
            <a:solidFill>
              <a:srgbClr val="D4E2CE">
                <a:alpha val="89803"/>
              </a:srgbClr>
            </a:solidFill>
            <a:ln cap="flat" cmpd="sng" w="9525">
              <a:solidFill>
                <a:srgbClr val="D4E2CE">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3"/>
            <p:cNvSpPr txBox="1"/>
            <p:nvPr/>
          </p:nvSpPr>
          <p:spPr>
            <a:xfrm>
              <a:off x="4850415" y="1477755"/>
              <a:ext cx="282597" cy="386643"/>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
          <p:nvSpPr>
            <p:cNvPr id="504" name="Google Shape;504;p23"/>
            <p:cNvSpPr/>
            <p:nvPr/>
          </p:nvSpPr>
          <p:spPr>
            <a:xfrm>
              <a:off x="5099516" y="2364848"/>
              <a:ext cx="513811" cy="513811"/>
            </a:xfrm>
            <a:prstGeom prst="downArrow">
              <a:avLst>
                <a:gd fmla="val 55000" name="adj1"/>
                <a:gd fmla="val 45000" name="adj2"/>
              </a:avLst>
            </a:prstGeom>
            <a:solidFill>
              <a:srgbClr val="D4E2CE">
                <a:alpha val="89803"/>
              </a:srgbClr>
            </a:solidFill>
            <a:ln cap="flat" cmpd="sng" w="9525">
              <a:solidFill>
                <a:srgbClr val="D4E2CE">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3"/>
            <p:cNvSpPr txBox="1"/>
            <p:nvPr/>
          </p:nvSpPr>
          <p:spPr>
            <a:xfrm>
              <a:off x="5215123" y="2364848"/>
              <a:ext cx="282597" cy="386643"/>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
          <p:nvSpPr>
            <p:cNvPr id="506" name="Google Shape;506;p23"/>
            <p:cNvSpPr/>
            <p:nvPr/>
          </p:nvSpPr>
          <p:spPr>
            <a:xfrm>
              <a:off x="5464224" y="3273899"/>
              <a:ext cx="513811" cy="513811"/>
            </a:xfrm>
            <a:prstGeom prst="downArrow">
              <a:avLst>
                <a:gd fmla="val 55000" name="adj1"/>
                <a:gd fmla="val 45000" name="adj2"/>
              </a:avLst>
            </a:prstGeom>
            <a:solidFill>
              <a:srgbClr val="D4E2CE">
                <a:alpha val="89803"/>
              </a:srgbClr>
            </a:solidFill>
            <a:ln cap="flat" cmpd="sng" w="9525">
              <a:solidFill>
                <a:srgbClr val="D4E2CE">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3"/>
            <p:cNvSpPr txBox="1"/>
            <p:nvPr/>
          </p:nvSpPr>
          <p:spPr>
            <a:xfrm>
              <a:off x="5579831" y="3273899"/>
              <a:ext cx="282597" cy="386643"/>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487"/>
                                        </p:tgtEl>
                                        <p:attrNameLst>
                                          <p:attrName>style.visibility</p:attrName>
                                        </p:attrNameLst>
                                      </p:cBhvr>
                                      <p:to>
                                        <p:strVal val="visible"/>
                                      </p:to>
                                    </p:set>
                                    <p:anim calcmode="lin" valueType="num">
                                      <p:cBhvr additive="base">
                                        <p:cTn dur="250"/>
                                        <p:tgtEl>
                                          <p:spTgt spid="48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grpSp>
        <p:nvGrpSpPr>
          <p:cNvPr id="512" name="Google Shape;512;p24"/>
          <p:cNvGrpSpPr/>
          <p:nvPr/>
        </p:nvGrpSpPr>
        <p:grpSpPr>
          <a:xfrm>
            <a:off x="-13518" y="-17668"/>
            <a:ext cx="1569720" cy="1722120"/>
            <a:chOff x="-63500" y="-109804"/>
            <a:chExt cx="1206500" cy="1333500"/>
          </a:xfrm>
        </p:grpSpPr>
        <p:sp>
          <p:nvSpPr>
            <p:cNvPr id="513" name="Google Shape;513;p24"/>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514" name="Google Shape;514;p24"/>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515" name="Google Shape;515;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516" name="Google Shape;516;p24"/>
          <p:cNvSpPr txBox="1"/>
          <p:nvPr/>
        </p:nvSpPr>
        <p:spPr>
          <a:xfrm>
            <a:off x="3778408" y="326118"/>
            <a:ext cx="4635183"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Quy trình</a:t>
            </a:r>
            <a:r>
              <a:rPr b="1" i="0" lang="en-US" sz="3600" u="none" cap="none" strike="noStrike">
                <a:solidFill>
                  <a:srgbClr val="000000"/>
                </a:solidFill>
                <a:latin typeface="Calibri"/>
                <a:ea typeface="Calibri"/>
                <a:cs typeface="Calibri"/>
                <a:sym typeface="Calibri"/>
              </a:rPr>
              <a:t> thực thi</a:t>
            </a:r>
            <a:endParaRPr b="1" i="0" sz="3600" u="none" cap="none" strike="noStrike">
              <a:solidFill>
                <a:srgbClr val="000000"/>
              </a:solidFill>
              <a:latin typeface="Calibri"/>
              <a:ea typeface="Calibri"/>
              <a:cs typeface="Calibri"/>
              <a:sym typeface="Calibri"/>
            </a:endParaRPr>
          </a:p>
        </p:txBody>
      </p:sp>
      <p:sp>
        <p:nvSpPr>
          <p:cNvPr id="517" name="Google Shape;517;p24"/>
          <p:cNvSpPr txBox="1"/>
          <p:nvPr/>
        </p:nvSpPr>
        <p:spPr>
          <a:xfrm>
            <a:off x="1472380" y="1242828"/>
            <a:ext cx="6278249"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85623"/>
              </a:buClr>
              <a:buSzPts val="2400"/>
              <a:buFont typeface="Calibri"/>
              <a:buNone/>
            </a:pPr>
            <a:r>
              <a:rPr b="1" lang="en-US" sz="2400">
                <a:solidFill>
                  <a:srgbClr val="385623"/>
                </a:solidFill>
                <a:latin typeface="Calibri"/>
                <a:ea typeface="Calibri"/>
                <a:cs typeface="Calibri"/>
                <a:sym typeface="Calibri"/>
              </a:rPr>
              <a:t>Bảng mô tả với 1 số lệnh cơ bản</a:t>
            </a:r>
            <a:endParaRPr b="1" sz="3600">
              <a:solidFill>
                <a:srgbClr val="385623"/>
              </a:solidFill>
              <a:latin typeface="Calibri"/>
              <a:ea typeface="Calibri"/>
              <a:cs typeface="Calibri"/>
              <a:sym typeface="Calibri"/>
            </a:endParaRPr>
          </a:p>
        </p:txBody>
      </p:sp>
      <p:pic>
        <p:nvPicPr>
          <p:cNvPr id="518" name="Google Shape;518;p24"/>
          <p:cNvPicPr preferRelativeResize="0"/>
          <p:nvPr/>
        </p:nvPicPr>
        <p:blipFill rotWithShape="1">
          <a:blip r:embed="rId4">
            <a:alphaModFix/>
          </a:blip>
          <a:srcRect b="0" l="0" r="0" t="0"/>
          <a:stretch/>
        </p:blipFill>
        <p:spPr>
          <a:xfrm>
            <a:off x="1472380" y="1754351"/>
            <a:ext cx="9413334" cy="4697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16"/>
                                        </p:tgtEl>
                                        <p:attrNameLst>
                                          <p:attrName>style.visibility</p:attrName>
                                        </p:attrNameLst>
                                      </p:cBhvr>
                                      <p:to>
                                        <p:strVal val="visible"/>
                                      </p:to>
                                    </p:set>
                                    <p:anim calcmode="lin" valueType="num">
                                      <p:cBhvr additive="base">
                                        <p:cTn dur="250"/>
                                        <p:tgtEl>
                                          <p:spTgt spid="51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5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grpSp>
        <p:nvGrpSpPr>
          <p:cNvPr id="523" name="Google Shape;523;p25"/>
          <p:cNvGrpSpPr/>
          <p:nvPr/>
        </p:nvGrpSpPr>
        <p:grpSpPr>
          <a:xfrm>
            <a:off x="-13518" y="-17668"/>
            <a:ext cx="1569720" cy="1722120"/>
            <a:chOff x="-63500" y="-109804"/>
            <a:chExt cx="1206500" cy="1333500"/>
          </a:xfrm>
        </p:grpSpPr>
        <p:sp>
          <p:nvSpPr>
            <p:cNvPr id="524" name="Google Shape;524;p25"/>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525" name="Google Shape;525;p25"/>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526" name="Google Shape;526;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527" name="Google Shape;527;p25"/>
          <p:cNvSpPr txBox="1"/>
          <p:nvPr/>
        </p:nvSpPr>
        <p:spPr>
          <a:xfrm>
            <a:off x="3778408" y="326118"/>
            <a:ext cx="4635183"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Nạp</a:t>
            </a:r>
            <a:r>
              <a:rPr b="1" i="0" lang="en-US" sz="3600" u="none" cap="none" strike="noStrike">
                <a:solidFill>
                  <a:srgbClr val="000000"/>
                </a:solidFill>
                <a:latin typeface="Calibri"/>
                <a:ea typeface="Calibri"/>
                <a:cs typeface="Calibri"/>
                <a:sym typeface="Calibri"/>
              </a:rPr>
              <a:t> lệnh (Fetch)</a:t>
            </a:r>
            <a:endParaRPr b="1" i="0" sz="3600" u="none" cap="none" strike="noStrike">
              <a:solidFill>
                <a:srgbClr val="000000"/>
              </a:solidFill>
              <a:latin typeface="Calibri"/>
              <a:ea typeface="Calibri"/>
              <a:cs typeface="Calibri"/>
              <a:sym typeface="Calibri"/>
            </a:endParaRPr>
          </a:p>
        </p:txBody>
      </p:sp>
      <p:pic>
        <p:nvPicPr>
          <p:cNvPr id="528" name="Google Shape;528;p25"/>
          <p:cNvPicPr preferRelativeResize="0"/>
          <p:nvPr/>
        </p:nvPicPr>
        <p:blipFill rotWithShape="1">
          <a:blip r:embed="rId4">
            <a:alphaModFix/>
          </a:blip>
          <a:srcRect b="0" l="0" r="0" t="0"/>
          <a:stretch/>
        </p:blipFill>
        <p:spPr>
          <a:xfrm>
            <a:off x="5531782" y="1731586"/>
            <a:ext cx="6631876" cy="4910625"/>
          </a:xfrm>
          <a:prstGeom prst="rect">
            <a:avLst/>
          </a:prstGeom>
          <a:noFill/>
          <a:ln>
            <a:noFill/>
          </a:ln>
        </p:spPr>
      </p:pic>
      <p:sp>
        <p:nvSpPr>
          <p:cNvPr id="529" name="Google Shape;529;p25"/>
          <p:cNvSpPr txBox="1"/>
          <p:nvPr/>
        </p:nvSpPr>
        <p:spPr>
          <a:xfrm>
            <a:off x="771342" y="1963816"/>
            <a:ext cx="5685027" cy="1815841"/>
          </a:xfrm>
          <a:prstGeom prst="rect">
            <a:avLst/>
          </a:prstGeom>
          <a:noFill/>
          <a:ln>
            <a:noFill/>
          </a:ln>
        </p:spPr>
        <p:txBody>
          <a:bodyPr anchorCtr="0" anchor="t" bIns="45700" lIns="91425" spcFirstLastPara="1" rIns="91425" wrap="square" tIns="45700">
            <a:spAutoFit/>
          </a:bodyPr>
          <a:lstStyle/>
          <a:p>
            <a:pPr indent="-571500" lvl="0" marL="57150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Sử dụng thanh ghi PC</a:t>
            </a:r>
            <a:endParaRPr sz="1800">
              <a:solidFill>
                <a:schemeClr val="dk1"/>
              </a:solidFill>
              <a:latin typeface="Calibri"/>
              <a:ea typeface="Calibri"/>
              <a:cs typeface="Calibri"/>
              <a:sym typeface="Calibri"/>
            </a:endParaRPr>
          </a:p>
          <a:p>
            <a:pPr indent="-571500" lvl="0" marL="57150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PC = PC + 4 (lệnh branch, jump là ngoại lệ)</a:t>
            </a:r>
            <a:endParaRPr sz="1800">
              <a:solidFill>
                <a:schemeClr val="dk1"/>
              </a:solidFill>
              <a:latin typeface="Calibri"/>
              <a:ea typeface="Calibri"/>
              <a:cs typeface="Calibri"/>
              <a:sym typeface="Calibri"/>
            </a:endParaRPr>
          </a:p>
          <a:p>
            <a:pPr indent="-571500" lvl="0" marL="57150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Kết quả: 32 bit mã lệnh</a:t>
            </a:r>
            <a:endParaRPr sz="2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27"/>
                                        </p:tgtEl>
                                        <p:attrNameLst>
                                          <p:attrName>style.visibility</p:attrName>
                                        </p:attrNameLst>
                                      </p:cBhvr>
                                      <p:to>
                                        <p:strVal val="visible"/>
                                      </p:to>
                                    </p:set>
                                    <p:anim calcmode="lin" valueType="num">
                                      <p:cBhvr additive="base">
                                        <p:cTn dur="250"/>
                                        <p:tgtEl>
                                          <p:spTgt spid="52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29"/>
                                        </p:tgtEl>
                                        <p:attrNameLst>
                                          <p:attrName>style.visibility</p:attrName>
                                        </p:attrNameLst>
                                      </p:cBhvr>
                                      <p:to>
                                        <p:strVal val="visible"/>
                                      </p:to>
                                    </p:set>
                                    <p:anim calcmode="lin" valueType="num">
                                      <p:cBhvr additive="base">
                                        <p:cTn dur="500"/>
                                        <p:tgtEl>
                                          <p:spTgt spid="52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2000"/>
                                        <p:tgtEl>
                                          <p:spTgt spid="5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grpSp>
        <p:nvGrpSpPr>
          <p:cNvPr id="534" name="Google Shape;534;p26"/>
          <p:cNvGrpSpPr/>
          <p:nvPr/>
        </p:nvGrpSpPr>
        <p:grpSpPr>
          <a:xfrm>
            <a:off x="-13518" y="-17668"/>
            <a:ext cx="1569720" cy="1722120"/>
            <a:chOff x="-63500" y="-109804"/>
            <a:chExt cx="1206500" cy="1333500"/>
          </a:xfrm>
        </p:grpSpPr>
        <p:sp>
          <p:nvSpPr>
            <p:cNvPr id="535" name="Google Shape;535;p26"/>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536" name="Google Shape;536;p26"/>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537" name="Google Shape;53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538" name="Google Shape;538;p26"/>
          <p:cNvSpPr txBox="1"/>
          <p:nvPr/>
        </p:nvSpPr>
        <p:spPr>
          <a:xfrm>
            <a:off x="3778408" y="326118"/>
            <a:ext cx="4635183"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Nạp</a:t>
            </a:r>
            <a:r>
              <a:rPr b="1" i="0" lang="en-US" sz="3600" u="none" cap="none" strike="noStrike">
                <a:solidFill>
                  <a:srgbClr val="000000"/>
                </a:solidFill>
                <a:latin typeface="Calibri"/>
                <a:ea typeface="Calibri"/>
                <a:cs typeface="Calibri"/>
                <a:sym typeface="Calibri"/>
              </a:rPr>
              <a:t> lệnh (Fetch)</a:t>
            </a:r>
            <a:endParaRPr b="1" i="0" sz="3600" u="none" cap="none" strike="noStrike">
              <a:solidFill>
                <a:srgbClr val="000000"/>
              </a:solidFill>
              <a:latin typeface="Calibri"/>
              <a:ea typeface="Calibri"/>
              <a:cs typeface="Calibri"/>
              <a:sym typeface="Calibri"/>
            </a:endParaRPr>
          </a:p>
        </p:txBody>
      </p:sp>
      <p:sp>
        <p:nvSpPr>
          <p:cNvPr id="539" name="Google Shape;539;p26"/>
          <p:cNvSpPr txBox="1"/>
          <p:nvPr/>
        </p:nvSpPr>
        <p:spPr>
          <a:xfrm>
            <a:off x="707390" y="2329036"/>
            <a:ext cx="5695950" cy="203128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 Đầu vào: địa chỉ của lệnh</a:t>
            </a:r>
            <a:endParaRPr sz="2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 Đầu ra: nội dung lệnh tương ứng với địa chỉ</a:t>
            </a:r>
            <a:endParaRPr sz="4000">
              <a:solidFill>
                <a:schemeClr val="dk1"/>
              </a:solidFill>
              <a:latin typeface="Calibri"/>
              <a:ea typeface="Calibri"/>
              <a:cs typeface="Calibri"/>
              <a:sym typeface="Calibri"/>
            </a:endParaRPr>
          </a:p>
        </p:txBody>
      </p:sp>
      <p:sp>
        <p:nvSpPr>
          <p:cNvPr id="540" name="Google Shape;540;p26"/>
          <p:cNvSpPr txBox="1"/>
          <p:nvPr/>
        </p:nvSpPr>
        <p:spPr>
          <a:xfrm>
            <a:off x="603250" y="1597033"/>
            <a:ext cx="6392636" cy="5847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548135"/>
              </a:buClr>
              <a:buSzPts val="3200"/>
              <a:buFont typeface="Calibri"/>
              <a:buNone/>
            </a:pPr>
            <a:r>
              <a:rPr b="1" lang="en-US" sz="3200">
                <a:solidFill>
                  <a:srgbClr val="548135"/>
                </a:solidFill>
                <a:latin typeface="Calibri"/>
                <a:ea typeface="Calibri"/>
                <a:cs typeface="Calibri"/>
                <a:sym typeface="Calibri"/>
              </a:rPr>
              <a:t>Khối Instruction memory</a:t>
            </a:r>
            <a:endParaRPr b="1" sz="3200">
              <a:solidFill>
                <a:srgbClr val="548135"/>
              </a:solidFill>
              <a:latin typeface="Calibri"/>
              <a:ea typeface="Calibri"/>
              <a:cs typeface="Calibri"/>
              <a:sym typeface="Calibri"/>
            </a:endParaRPr>
          </a:p>
        </p:txBody>
      </p:sp>
      <p:pic>
        <p:nvPicPr>
          <p:cNvPr id="541" name="Google Shape;541;p26"/>
          <p:cNvPicPr preferRelativeResize="0"/>
          <p:nvPr/>
        </p:nvPicPr>
        <p:blipFill rotWithShape="1">
          <a:blip r:embed="rId4">
            <a:alphaModFix/>
          </a:blip>
          <a:srcRect b="0" l="0" r="0" t="0"/>
          <a:stretch/>
        </p:blipFill>
        <p:spPr>
          <a:xfrm>
            <a:off x="6507480" y="1889421"/>
            <a:ext cx="4890070" cy="446692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38"/>
                                        </p:tgtEl>
                                        <p:attrNameLst>
                                          <p:attrName>style.visibility</p:attrName>
                                        </p:attrNameLst>
                                      </p:cBhvr>
                                      <p:to>
                                        <p:strVal val="visible"/>
                                      </p:to>
                                    </p:set>
                                    <p:anim calcmode="lin" valueType="num">
                                      <p:cBhvr additive="base">
                                        <p:cTn dur="250"/>
                                        <p:tgtEl>
                                          <p:spTgt spid="53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40"/>
                                        </p:tgtEl>
                                        <p:attrNameLst>
                                          <p:attrName>style.visibility</p:attrName>
                                        </p:attrNameLst>
                                      </p:cBhvr>
                                      <p:to>
                                        <p:strVal val="visible"/>
                                      </p:to>
                                    </p:set>
                                    <p:anim calcmode="lin" valueType="num">
                                      <p:cBhvr additive="base">
                                        <p:cTn dur="500"/>
                                        <p:tgtEl>
                                          <p:spTgt spid="54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2000"/>
                                        <p:tgtEl>
                                          <p:spTgt spid="539"/>
                                        </p:tgtEl>
                                      </p:cBhvr>
                                    </p:animEffect>
                                  </p:childTnLst>
                                </p:cTn>
                              </p:par>
                              <p:par>
                                <p:cTn fill="hold" nodeType="with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2000"/>
                                        <p:tgtEl>
                                          <p:spTgt spid="5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grpSp>
        <p:nvGrpSpPr>
          <p:cNvPr id="546" name="Google Shape;546;p27"/>
          <p:cNvGrpSpPr/>
          <p:nvPr/>
        </p:nvGrpSpPr>
        <p:grpSpPr>
          <a:xfrm>
            <a:off x="-13518" y="-17668"/>
            <a:ext cx="1569720" cy="1722120"/>
            <a:chOff x="-63500" y="-109804"/>
            <a:chExt cx="1206500" cy="1333500"/>
          </a:xfrm>
        </p:grpSpPr>
        <p:sp>
          <p:nvSpPr>
            <p:cNvPr id="547" name="Google Shape;547;p27"/>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548" name="Google Shape;548;p27"/>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549" name="Google Shape;54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550" name="Google Shape;550;p27"/>
          <p:cNvSpPr txBox="1"/>
          <p:nvPr/>
        </p:nvSpPr>
        <p:spPr>
          <a:xfrm>
            <a:off x="3778408" y="326118"/>
            <a:ext cx="4635183"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Nạp</a:t>
            </a:r>
            <a:r>
              <a:rPr b="1" i="0" lang="en-US" sz="3600" u="none" cap="none" strike="noStrike">
                <a:solidFill>
                  <a:srgbClr val="000000"/>
                </a:solidFill>
                <a:latin typeface="Calibri"/>
                <a:ea typeface="Calibri"/>
                <a:cs typeface="Calibri"/>
                <a:sym typeface="Calibri"/>
              </a:rPr>
              <a:t> lệnh (Fetch)</a:t>
            </a:r>
            <a:endParaRPr b="1" i="0" sz="3600" u="none" cap="none" strike="noStrike">
              <a:solidFill>
                <a:srgbClr val="000000"/>
              </a:solidFill>
              <a:latin typeface="Calibri"/>
              <a:ea typeface="Calibri"/>
              <a:cs typeface="Calibri"/>
              <a:sym typeface="Calibri"/>
            </a:endParaRPr>
          </a:p>
        </p:txBody>
      </p:sp>
      <p:sp>
        <p:nvSpPr>
          <p:cNvPr id="551" name="Google Shape;551;p27"/>
          <p:cNvSpPr txBox="1"/>
          <p:nvPr/>
        </p:nvSpPr>
        <p:spPr>
          <a:xfrm>
            <a:off x="410973" y="1584754"/>
            <a:ext cx="11400027" cy="1077178"/>
          </a:xfrm>
          <a:prstGeom prst="rect">
            <a:avLst/>
          </a:prstGeom>
          <a:noFill/>
          <a:ln>
            <a:noFill/>
          </a:ln>
        </p:spPr>
        <p:txBody>
          <a:bodyPr anchorCtr="0" anchor="t" bIns="45700" lIns="91425" spcFirstLastPara="1" rIns="91425" wrap="square" tIns="45700">
            <a:spAutoFit/>
          </a:bodyPr>
          <a:lstStyle/>
          <a:p>
            <a:pPr indent="0" lvl="1" marL="457200" marR="0" rtl="0" algn="just">
              <a:spcBef>
                <a:spcPts val="0"/>
              </a:spcBef>
              <a:spcAft>
                <a:spcPts val="0"/>
              </a:spcAft>
              <a:buClr>
                <a:srgbClr val="385623"/>
              </a:buClr>
              <a:buSzPts val="3200"/>
              <a:buFont typeface="Calibri"/>
              <a:buNone/>
            </a:pPr>
            <a:r>
              <a:rPr b="1" i="0" lang="en-US" sz="3200" u="none" cap="none" strike="noStrike">
                <a:solidFill>
                  <a:srgbClr val="385623"/>
                </a:solidFill>
                <a:latin typeface="Calibri"/>
                <a:ea typeface="Calibri"/>
                <a:cs typeface="Calibri"/>
                <a:sym typeface="Calibri"/>
              </a:rPr>
              <a:t>Magic of clock</a:t>
            </a:r>
            <a:r>
              <a:rPr b="0" i="0" lang="en-US" sz="3200" u="none" cap="none" strike="noStrike">
                <a:solidFill>
                  <a:schemeClr val="dk1"/>
                </a:solidFill>
                <a:latin typeface="Calibri"/>
                <a:ea typeface="Calibri"/>
                <a:cs typeface="Calibri"/>
                <a:sym typeface="Calibri"/>
              </a:rPr>
              <a:t>: PC được đọc trong nửa clock đầu và cập nhật thành PC + 4 trong lần kích cạnh liên tiếp</a:t>
            </a:r>
            <a:endParaRPr b="0" i="0" sz="4400" u="none" cap="none" strike="noStrike">
              <a:solidFill>
                <a:schemeClr val="dk1"/>
              </a:solidFill>
              <a:latin typeface="Calibri"/>
              <a:ea typeface="Calibri"/>
              <a:cs typeface="Calibri"/>
              <a:sym typeface="Calibri"/>
            </a:endParaRPr>
          </a:p>
        </p:txBody>
      </p:sp>
      <p:pic>
        <p:nvPicPr>
          <p:cNvPr id="552" name="Google Shape;552;p27"/>
          <p:cNvPicPr preferRelativeResize="0"/>
          <p:nvPr/>
        </p:nvPicPr>
        <p:blipFill rotWithShape="1">
          <a:blip r:embed="rId4">
            <a:alphaModFix/>
          </a:blip>
          <a:srcRect b="0" l="0" r="0" t="0"/>
          <a:stretch/>
        </p:blipFill>
        <p:spPr>
          <a:xfrm>
            <a:off x="521179" y="2759414"/>
            <a:ext cx="10988040" cy="35969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50"/>
                                        </p:tgtEl>
                                        <p:attrNameLst>
                                          <p:attrName>style.visibility</p:attrName>
                                        </p:attrNameLst>
                                      </p:cBhvr>
                                      <p:to>
                                        <p:strVal val="visible"/>
                                      </p:to>
                                    </p:set>
                                    <p:anim calcmode="lin" valueType="num">
                                      <p:cBhvr additive="base">
                                        <p:cTn dur="250"/>
                                        <p:tgtEl>
                                          <p:spTgt spid="55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51"/>
                                        </p:tgtEl>
                                        <p:attrNameLst>
                                          <p:attrName>style.visibility</p:attrName>
                                        </p:attrNameLst>
                                      </p:cBhvr>
                                      <p:to>
                                        <p:strVal val="visible"/>
                                      </p:to>
                                    </p:set>
                                    <p:anim calcmode="lin" valueType="num">
                                      <p:cBhvr additive="base">
                                        <p:cTn dur="500"/>
                                        <p:tgtEl>
                                          <p:spTgt spid="55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2000"/>
                                        <p:tgtEl>
                                          <p:spTgt spid="5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grpSp>
        <p:nvGrpSpPr>
          <p:cNvPr id="557" name="Google Shape;557;p28"/>
          <p:cNvGrpSpPr/>
          <p:nvPr/>
        </p:nvGrpSpPr>
        <p:grpSpPr>
          <a:xfrm>
            <a:off x="-13518" y="-17668"/>
            <a:ext cx="1569720" cy="1722120"/>
            <a:chOff x="-63500" y="-109804"/>
            <a:chExt cx="1206500" cy="1333500"/>
          </a:xfrm>
        </p:grpSpPr>
        <p:sp>
          <p:nvSpPr>
            <p:cNvPr id="558" name="Google Shape;558;p28"/>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559" name="Google Shape;559;p28"/>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560" name="Google Shape;560;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5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561" name="Google Shape;561;p28"/>
          <p:cNvSpPr txBox="1"/>
          <p:nvPr/>
        </p:nvSpPr>
        <p:spPr>
          <a:xfrm>
            <a:off x="3778408" y="326118"/>
            <a:ext cx="4635183" cy="837473"/>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Giải</a:t>
            </a:r>
            <a:r>
              <a:rPr b="1" i="0" lang="en-US" sz="3600" u="none" cap="none" strike="noStrike">
                <a:solidFill>
                  <a:srgbClr val="000000"/>
                </a:solidFill>
                <a:latin typeface="Calibri"/>
                <a:ea typeface="Calibri"/>
                <a:cs typeface="Calibri"/>
                <a:sym typeface="Calibri"/>
              </a:rPr>
              <a:t> mã (Decode)</a:t>
            </a:r>
            <a:endParaRPr b="1" i="0" sz="3600" u="none" cap="none" strike="noStrike">
              <a:solidFill>
                <a:srgbClr val="000000"/>
              </a:solidFill>
              <a:latin typeface="Calibri"/>
              <a:ea typeface="Calibri"/>
              <a:cs typeface="Calibri"/>
              <a:sym typeface="Calibri"/>
            </a:endParaRPr>
          </a:p>
        </p:txBody>
      </p:sp>
      <p:sp>
        <p:nvSpPr>
          <p:cNvPr id="562" name="Google Shape;562;p28"/>
          <p:cNvSpPr txBox="1"/>
          <p:nvPr/>
        </p:nvSpPr>
        <p:spPr>
          <a:xfrm>
            <a:off x="889803" y="1342516"/>
            <a:ext cx="10479397" cy="138495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 Đầu vào: mã lệnh cần thực thi</a:t>
            </a:r>
            <a:endParaRPr sz="2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 Đầu ra: phép tính và các toán hạng cần thiết</a:t>
            </a:r>
            <a:endParaRPr sz="4000">
              <a:solidFill>
                <a:schemeClr val="dk1"/>
              </a:solidFill>
              <a:latin typeface="Calibri"/>
              <a:ea typeface="Calibri"/>
              <a:cs typeface="Calibri"/>
              <a:sym typeface="Calibri"/>
            </a:endParaRPr>
          </a:p>
        </p:txBody>
      </p:sp>
      <p:pic>
        <p:nvPicPr>
          <p:cNvPr id="563" name="Google Shape;563;p28"/>
          <p:cNvPicPr preferRelativeResize="0"/>
          <p:nvPr/>
        </p:nvPicPr>
        <p:blipFill rotWithShape="1">
          <a:blip r:embed="rId4">
            <a:alphaModFix/>
          </a:blip>
          <a:srcRect b="0" l="0" r="0" t="0"/>
          <a:stretch/>
        </p:blipFill>
        <p:spPr>
          <a:xfrm>
            <a:off x="1374378" y="2906395"/>
            <a:ext cx="9443243" cy="38154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61"/>
                                        </p:tgtEl>
                                        <p:attrNameLst>
                                          <p:attrName>style.visibility</p:attrName>
                                        </p:attrNameLst>
                                      </p:cBhvr>
                                      <p:to>
                                        <p:strVal val="visible"/>
                                      </p:to>
                                    </p:set>
                                    <p:anim calcmode="lin" valueType="num">
                                      <p:cBhvr additive="base">
                                        <p:cTn dur="250"/>
                                        <p:tgtEl>
                                          <p:spTgt spid="5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2"/>
                                        </p:tgtEl>
                                        <p:attrNameLst>
                                          <p:attrName>style.visibility</p:attrName>
                                        </p:attrNameLst>
                                      </p:cBhvr>
                                      <p:to>
                                        <p:strVal val="visible"/>
                                      </p:to>
                                    </p:set>
                                    <p:anim calcmode="lin" valueType="num">
                                      <p:cBhvr additive="base">
                                        <p:cTn dur="500"/>
                                        <p:tgtEl>
                                          <p:spTgt spid="56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2000"/>
                                        <p:tgtEl>
                                          <p:spTgt spid="5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grpSp>
        <p:nvGrpSpPr>
          <p:cNvPr id="568" name="Google Shape;568;p29"/>
          <p:cNvGrpSpPr/>
          <p:nvPr/>
        </p:nvGrpSpPr>
        <p:grpSpPr>
          <a:xfrm>
            <a:off x="-13518" y="-17668"/>
            <a:ext cx="1569720" cy="1722120"/>
            <a:chOff x="-63500" y="-109804"/>
            <a:chExt cx="1206500" cy="1333500"/>
          </a:xfrm>
        </p:grpSpPr>
        <p:sp>
          <p:nvSpPr>
            <p:cNvPr id="569" name="Google Shape;569;p29"/>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570" name="Google Shape;570;p29"/>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571" name="Google Shape;571;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5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572" name="Google Shape;572;p29"/>
          <p:cNvSpPr txBox="1"/>
          <p:nvPr/>
        </p:nvSpPr>
        <p:spPr>
          <a:xfrm>
            <a:off x="3821951" y="175875"/>
            <a:ext cx="4635183" cy="837473"/>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Giải</a:t>
            </a:r>
            <a:r>
              <a:rPr b="1" i="0" lang="en-US" sz="3600" u="none" cap="none" strike="noStrike">
                <a:solidFill>
                  <a:srgbClr val="000000"/>
                </a:solidFill>
                <a:latin typeface="Calibri"/>
                <a:ea typeface="Calibri"/>
                <a:cs typeface="Calibri"/>
                <a:sym typeface="Calibri"/>
              </a:rPr>
              <a:t> mã (Decode)</a:t>
            </a:r>
            <a:endParaRPr b="1" i="0" sz="3600" u="none" cap="none" strike="noStrike">
              <a:solidFill>
                <a:srgbClr val="000000"/>
              </a:solidFill>
              <a:latin typeface="Calibri"/>
              <a:ea typeface="Calibri"/>
              <a:cs typeface="Calibri"/>
              <a:sym typeface="Calibri"/>
            </a:endParaRPr>
          </a:p>
        </p:txBody>
      </p:sp>
      <p:pic>
        <p:nvPicPr>
          <p:cNvPr id="573" name="Google Shape;573;p29"/>
          <p:cNvPicPr preferRelativeResize="0"/>
          <p:nvPr/>
        </p:nvPicPr>
        <p:blipFill rotWithShape="1">
          <a:blip r:embed="rId4">
            <a:alphaModFix/>
          </a:blip>
          <a:srcRect b="0" l="0" r="0" t="0"/>
          <a:stretch/>
        </p:blipFill>
        <p:spPr>
          <a:xfrm>
            <a:off x="5658677" y="2142629"/>
            <a:ext cx="6433149" cy="4019631"/>
          </a:xfrm>
          <a:prstGeom prst="rect">
            <a:avLst/>
          </a:prstGeom>
          <a:noFill/>
          <a:ln>
            <a:noFill/>
          </a:ln>
        </p:spPr>
      </p:pic>
      <p:sp>
        <p:nvSpPr>
          <p:cNvPr id="574" name="Google Shape;574;p29"/>
          <p:cNvSpPr txBox="1"/>
          <p:nvPr/>
        </p:nvSpPr>
        <p:spPr>
          <a:xfrm>
            <a:off x="771342" y="1980739"/>
            <a:ext cx="4701450" cy="3831778"/>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548135"/>
              </a:buClr>
              <a:buSzPts val="2400"/>
              <a:buFont typeface="Calibri"/>
              <a:buNone/>
            </a:pPr>
            <a:r>
              <a:rPr b="1" lang="en-US" sz="2400">
                <a:solidFill>
                  <a:srgbClr val="548135"/>
                </a:solidFill>
                <a:latin typeface="Calibri"/>
                <a:ea typeface="Calibri"/>
                <a:cs typeface="Calibri"/>
                <a:sym typeface="Calibri"/>
              </a:rPr>
              <a:t>RegWrite</a:t>
            </a:r>
            <a:r>
              <a:rPr lang="en-US" sz="2400">
                <a:solidFill>
                  <a:schemeClr val="dk1"/>
                </a:solidFill>
                <a:latin typeface="Calibri"/>
                <a:ea typeface="Calibri"/>
                <a:cs typeface="Calibri"/>
                <a:sym typeface="Calibri"/>
              </a:rPr>
              <a:t>: tín hiệu điều khiển</a:t>
            </a:r>
            <a:r>
              <a:rPr lang="en-US" sz="18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cho phép ghi vào một thanh ghi hay không.</a:t>
            </a:r>
            <a:endParaRPr sz="18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RegWrite = 1(True) = Write,</a:t>
            </a:r>
            <a:endParaRPr sz="18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RegWrite = 0(False) = No Write</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72"/>
                                        </p:tgtEl>
                                        <p:attrNameLst>
                                          <p:attrName>style.visibility</p:attrName>
                                        </p:attrNameLst>
                                      </p:cBhvr>
                                      <p:to>
                                        <p:strVal val="visible"/>
                                      </p:to>
                                    </p:set>
                                    <p:anim calcmode="lin" valueType="num">
                                      <p:cBhvr additive="base">
                                        <p:cTn dur="250"/>
                                        <p:tgtEl>
                                          <p:spTgt spid="57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4"/>
                                        </p:tgtEl>
                                        <p:attrNameLst>
                                          <p:attrName>style.visibility</p:attrName>
                                        </p:attrNameLst>
                                      </p:cBhvr>
                                      <p:to>
                                        <p:strVal val="visible"/>
                                      </p:to>
                                    </p:set>
                                    <p:anim calcmode="lin" valueType="num">
                                      <p:cBhvr additive="base">
                                        <p:cTn dur="500"/>
                                        <p:tgtEl>
                                          <p:spTgt spid="57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73"/>
                                        </p:tgtEl>
                                        <p:attrNameLst>
                                          <p:attrName>style.visibility</p:attrName>
                                        </p:attrNameLst>
                                      </p:cBhvr>
                                      <p:to>
                                        <p:strVal val="visible"/>
                                      </p:to>
                                    </p:set>
                                    <p:anim calcmode="lin" valueType="num">
                                      <p:cBhvr additive="base">
                                        <p:cTn dur="500"/>
                                        <p:tgtEl>
                                          <p:spTgt spid="57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3C6E7"/>
        </a:solidFill>
      </p:bgPr>
    </p:bg>
    <p:spTree>
      <p:nvGrpSpPr>
        <p:cNvPr id="229" name="Shape 229"/>
        <p:cNvGrpSpPr/>
        <p:nvPr/>
      </p:nvGrpSpPr>
      <p:grpSpPr>
        <a:xfrm>
          <a:off x="0" y="0"/>
          <a:ext cx="0" cy="0"/>
          <a:chOff x="0" y="0"/>
          <a:chExt cx="0" cy="0"/>
        </a:xfrm>
      </p:grpSpPr>
      <p:sp>
        <p:nvSpPr>
          <p:cNvPr id="230" name="Google Shape;230;p3"/>
          <p:cNvSpPr txBox="1"/>
          <p:nvPr/>
        </p:nvSpPr>
        <p:spPr>
          <a:xfrm>
            <a:off x="1164948" y="2292260"/>
            <a:ext cx="12192000"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8000" u="none" cap="none" strike="noStrike">
                <a:solidFill>
                  <a:srgbClr val="1F3864"/>
                </a:solidFill>
                <a:latin typeface="Calibri"/>
                <a:ea typeface="Calibri"/>
                <a:cs typeface="Calibri"/>
                <a:sym typeface="Calibri"/>
              </a:rPr>
              <a:t>CÁC PHÉP</a:t>
            </a:r>
            <a:r>
              <a:rPr b="0" i="0" lang="en-US" sz="8000" u="none" cap="none" strike="noStrike">
                <a:solidFill>
                  <a:srgbClr val="1F3864"/>
                </a:solidFill>
                <a:latin typeface="Calibri"/>
                <a:ea typeface="Calibri"/>
                <a:cs typeface="Calibri"/>
                <a:sym typeface="Calibri"/>
              </a:rPr>
              <a:t> TOÁN </a:t>
            </a:r>
            <a:r>
              <a:rPr b="0" i="0" lang="en-US" sz="8000" u="none" cap="none" strike="noStrike">
                <a:solidFill>
                  <a:srgbClr val="1F3864"/>
                </a:solidFill>
                <a:latin typeface="Calibri"/>
                <a:ea typeface="Calibri"/>
                <a:cs typeface="Calibri"/>
                <a:sym typeface="Calibri"/>
              </a:rPr>
              <a:t>SỐ HỌC</a:t>
            </a:r>
            <a:endParaRPr/>
          </a:p>
        </p:txBody>
      </p:sp>
      <p:cxnSp>
        <p:nvCxnSpPr>
          <p:cNvPr id="231" name="Google Shape;231;p3"/>
          <p:cNvCxnSpPr/>
          <p:nvPr/>
        </p:nvCxnSpPr>
        <p:spPr>
          <a:xfrm>
            <a:off x="1857829" y="3739071"/>
            <a:ext cx="8897257" cy="0"/>
          </a:xfrm>
          <a:prstGeom prst="straightConnector1">
            <a:avLst/>
          </a:prstGeom>
          <a:noFill/>
          <a:ln cap="flat" cmpd="sng" w="38100">
            <a:solidFill>
              <a:srgbClr val="2F5496"/>
            </a:solidFill>
            <a:prstDash val="solid"/>
            <a:round/>
            <a:headEnd len="sm" w="sm" type="none"/>
            <a:tailEnd len="sm" w="sm" type="none"/>
          </a:ln>
        </p:spPr>
      </p:cxnSp>
      <p:grpSp>
        <p:nvGrpSpPr>
          <p:cNvPr id="232" name="Google Shape;232;p3"/>
          <p:cNvGrpSpPr/>
          <p:nvPr/>
        </p:nvGrpSpPr>
        <p:grpSpPr>
          <a:xfrm>
            <a:off x="5846354" y="3492328"/>
            <a:ext cx="1509485" cy="2215991"/>
            <a:chOff x="5341258" y="3550385"/>
            <a:chExt cx="1509485" cy="2215991"/>
          </a:xfrm>
        </p:grpSpPr>
        <p:sp>
          <p:nvSpPr>
            <p:cNvPr id="233" name="Google Shape;233;p3"/>
            <p:cNvSpPr txBox="1"/>
            <p:nvPr/>
          </p:nvSpPr>
          <p:spPr>
            <a:xfrm>
              <a:off x="5486400" y="3550385"/>
              <a:ext cx="1364343" cy="22159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800"/>
                <a:buFont typeface="Arial"/>
                <a:buNone/>
              </a:pPr>
              <a:r>
                <a:rPr b="0" i="0" lang="en-US" sz="13800" u="none" cap="none" strike="noStrike">
                  <a:solidFill>
                    <a:srgbClr val="1F3864"/>
                  </a:solidFill>
                  <a:latin typeface="Calibri"/>
                  <a:ea typeface="Calibri"/>
                  <a:cs typeface="Calibri"/>
                  <a:sym typeface="Calibri"/>
                </a:rPr>
                <a:t>I</a:t>
              </a:r>
              <a:endParaRPr/>
            </a:p>
          </p:txBody>
        </p:sp>
        <p:cxnSp>
          <p:nvCxnSpPr>
            <p:cNvPr id="234" name="Google Shape;234;p3"/>
            <p:cNvCxnSpPr/>
            <p:nvPr/>
          </p:nvCxnSpPr>
          <p:spPr>
            <a:xfrm>
              <a:off x="5341258" y="4122057"/>
              <a:ext cx="986971" cy="0"/>
            </a:xfrm>
            <a:prstGeom prst="straightConnector1">
              <a:avLst/>
            </a:prstGeom>
            <a:noFill/>
            <a:ln cap="flat" cmpd="sng" w="57150">
              <a:solidFill>
                <a:srgbClr val="1F3864"/>
              </a:solidFill>
              <a:prstDash val="solid"/>
              <a:round/>
              <a:headEnd len="sm" w="sm" type="none"/>
              <a:tailEnd len="sm" w="sm" type="none"/>
            </a:ln>
          </p:spPr>
        </p:cxnSp>
        <p:cxnSp>
          <p:nvCxnSpPr>
            <p:cNvPr id="235" name="Google Shape;235;p3"/>
            <p:cNvCxnSpPr/>
            <p:nvPr/>
          </p:nvCxnSpPr>
          <p:spPr>
            <a:xfrm>
              <a:off x="5341258" y="5246914"/>
              <a:ext cx="986971" cy="0"/>
            </a:xfrm>
            <a:prstGeom prst="straightConnector1">
              <a:avLst/>
            </a:prstGeom>
            <a:noFill/>
            <a:ln cap="flat" cmpd="sng" w="57150">
              <a:solidFill>
                <a:srgbClr val="1F3864"/>
              </a:solidFill>
              <a:prstDash val="solid"/>
              <a:round/>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500"/>
                                        <p:tgtEl>
                                          <p:spTgt spid="23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32"/>
                                        </p:tgtEl>
                                        <p:attrNameLst>
                                          <p:attrName>style.visibility</p:attrName>
                                        </p:attrNameLst>
                                      </p:cBhvr>
                                      <p:to>
                                        <p:strVal val="visible"/>
                                      </p:to>
                                    </p:set>
                                    <p:anim calcmode="lin" valueType="num">
                                      <p:cBhvr additive="base">
                                        <p:cTn dur="500"/>
                                        <p:tgtEl>
                                          <p:spTgt spid="23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231"/>
                                        </p:tgtEl>
                                        <p:attrNameLst>
                                          <p:attrName>style.visibility</p:attrName>
                                        </p:attrNameLst>
                                      </p:cBhvr>
                                      <p:to>
                                        <p:strVal val="visible"/>
                                      </p:to>
                                    </p:set>
                                    <p:anim calcmode="lin" valueType="num">
                                      <p:cBhvr additive="base">
                                        <p:cTn dur="500"/>
                                        <p:tgtEl>
                                          <p:spTgt spid="231"/>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750"/>
                                  </p:stCondLst>
                                  <p:childTnLst>
                                    <p:set>
                                      <p:cBhvr>
                                        <p:cTn dur="1" fill="hold">
                                          <p:stCondLst>
                                            <p:cond delay="0"/>
                                          </p:stCondLst>
                                        </p:cTn>
                                        <p:tgtEl>
                                          <p:spTgt spid="231"/>
                                        </p:tgtEl>
                                        <p:attrNameLst>
                                          <p:attrName>style.visibility</p:attrName>
                                        </p:attrNameLst>
                                      </p:cBhvr>
                                      <p:to>
                                        <p:strVal val="visible"/>
                                      </p:to>
                                    </p:set>
                                    <p:anim calcmode="lin" valueType="num">
                                      <p:cBhvr additive="base">
                                        <p:cTn dur="500"/>
                                        <p:tgtEl>
                                          <p:spTgt spid="23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00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500"/>
                                        <p:tgtEl>
                                          <p:spTgt spid="23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000"/>
                                  </p:stCondLst>
                                  <p:childTnLst>
                                    <p:set>
                                      <p:cBhvr>
                                        <p:cTn dur="1" fill="hold">
                                          <p:stCondLst>
                                            <p:cond delay="0"/>
                                          </p:stCondLst>
                                        </p:cTn>
                                        <p:tgtEl>
                                          <p:spTgt spid="232"/>
                                        </p:tgtEl>
                                        <p:attrNameLst>
                                          <p:attrName>style.visibility</p:attrName>
                                        </p:attrNameLst>
                                      </p:cBhvr>
                                      <p:to>
                                        <p:strVal val="visible"/>
                                      </p:to>
                                    </p:set>
                                    <p:anim calcmode="lin" valueType="num">
                                      <p:cBhvr additive="base">
                                        <p:cTn dur="500"/>
                                        <p:tgtEl>
                                          <p:spTgt spid="23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grpSp>
        <p:nvGrpSpPr>
          <p:cNvPr id="579" name="Google Shape;579;p30"/>
          <p:cNvGrpSpPr/>
          <p:nvPr/>
        </p:nvGrpSpPr>
        <p:grpSpPr>
          <a:xfrm>
            <a:off x="-13518" y="-17668"/>
            <a:ext cx="1569720" cy="1722120"/>
            <a:chOff x="-63500" y="-109804"/>
            <a:chExt cx="1206500" cy="1333500"/>
          </a:xfrm>
        </p:grpSpPr>
        <p:sp>
          <p:nvSpPr>
            <p:cNvPr id="580" name="Google Shape;580;p30"/>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581" name="Google Shape;581;p30"/>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582" name="Google Shape;582;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583" name="Google Shape;583;p30"/>
          <p:cNvSpPr txBox="1"/>
          <p:nvPr/>
        </p:nvSpPr>
        <p:spPr>
          <a:xfrm>
            <a:off x="3778408" y="326118"/>
            <a:ext cx="4635183"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Giải</a:t>
            </a:r>
            <a:r>
              <a:rPr b="1" i="0" lang="en-US" sz="3600" u="none" cap="none" strike="noStrike">
                <a:solidFill>
                  <a:srgbClr val="000000"/>
                </a:solidFill>
                <a:latin typeface="Calibri"/>
                <a:ea typeface="Calibri"/>
                <a:cs typeface="Calibri"/>
                <a:sym typeface="Calibri"/>
              </a:rPr>
              <a:t> mã (Decode)</a:t>
            </a:r>
            <a:endParaRPr b="1" i="0" sz="3600" u="none" cap="none" strike="noStrike">
              <a:solidFill>
                <a:srgbClr val="000000"/>
              </a:solidFill>
              <a:latin typeface="Calibri"/>
              <a:ea typeface="Calibri"/>
              <a:cs typeface="Calibri"/>
              <a:sym typeface="Calibri"/>
            </a:endParaRPr>
          </a:p>
        </p:txBody>
      </p:sp>
      <p:sp>
        <p:nvSpPr>
          <p:cNvPr id="584" name="Google Shape;584;p30"/>
          <p:cNvSpPr txBox="1"/>
          <p:nvPr/>
        </p:nvSpPr>
        <p:spPr>
          <a:xfrm>
            <a:off x="973260" y="1325687"/>
            <a:ext cx="1079745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Sử dụng một </a:t>
            </a:r>
            <a:r>
              <a:rPr b="1" lang="en-US" sz="2400">
                <a:solidFill>
                  <a:srgbClr val="548135"/>
                </a:solidFill>
                <a:latin typeface="Calibri"/>
                <a:ea typeface="Calibri"/>
                <a:cs typeface="Calibri"/>
                <a:sym typeface="Calibri"/>
              </a:rPr>
              <a:t>multiplexer</a:t>
            </a:r>
            <a:r>
              <a:rPr lang="en-US" sz="2400">
                <a:solidFill>
                  <a:schemeClr val="dk1"/>
                </a:solidFill>
                <a:latin typeface="Calibri"/>
                <a:ea typeface="Calibri"/>
                <a:cs typeface="Calibri"/>
                <a:sym typeface="Calibri"/>
              </a:rPr>
              <a:t> để lựa chọn chỉ số thanh ghi cho ngõ </a:t>
            </a:r>
            <a:r>
              <a:rPr i="1" lang="en-US" sz="2400">
                <a:solidFill>
                  <a:srgbClr val="C00000"/>
                </a:solidFill>
                <a:latin typeface="Calibri"/>
                <a:ea typeface="Calibri"/>
                <a:cs typeface="Calibri"/>
                <a:sym typeface="Calibri"/>
              </a:rPr>
              <a:t>write register </a:t>
            </a:r>
            <a:r>
              <a:rPr lang="en-US" sz="2400">
                <a:solidFill>
                  <a:schemeClr val="dk1"/>
                </a:solidFill>
                <a:latin typeface="Calibri"/>
                <a:ea typeface="Calibri"/>
                <a:cs typeface="Calibri"/>
                <a:sym typeface="Calibri"/>
              </a:rPr>
              <a:t>chính xác trên từng loại lệnh</a:t>
            </a:r>
            <a:endParaRPr sz="2400">
              <a:solidFill>
                <a:schemeClr val="dk1"/>
              </a:solidFill>
              <a:latin typeface="Calibri"/>
              <a:ea typeface="Calibri"/>
              <a:cs typeface="Calibri"/>
              <a:sym typeface="Calibri"/>
            </a:endParaRPr>
          </a:p>
        </p:txBody>
      </p:sp>
      <p:pic>
        <p:nvPicPr>
          <p:cNvPr id="585" name="Google Shape;585;p30"/>
          <p:cNvPicPr preferRelativeResize="0"/>
          <p:nvPr/>
        </p:nvPicPr>
        <p:blipFill rotWithShape="1">
          <a:blip r:embed="rId4">
            <a:alphaModFix/>
          </a:blip>
          <a:srcRect b="0" l="0" r="0" t="0"/>
          <a:stretch/>
        </p:blipFill>
        <p:spPr>
          <a:xfrm>
            <a:off x="603249" y="2428125"/>
            <a:ext cx="7586593" cy="4333875"/>
          </a:xfrm>
          <a:prstGeom prst="rect">
            <a:avLst/>
          </a:prstGeom>
          <a:noFill/>
          <a:ln>
            <a:noFill/>
          </a:ln>
        </p:spPr>
      </p:pic>
      <p:sp>
        <p:nvSpPr>
          <p:cNvPr id="586" name="Google Shape;586;p30"/>
          <p:cNvSpPr txBox="1"/>
          <p:nvPr/>
        </p:nvSpPr>
        <p:spPr>
          <a:xfrm>
            <a:off x="7885833" y="2994664"/>
            <a:ext cx="4192734" cy="16003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660066"/>
              </a:buClr>
              <a:buSzPts val="2000"/>
              <a:buFont typeface="Arial"/>
              <a:buNone/>
            </a:pPr>
            <a:r>
              <a:rPr b="1" lang="en-US" sz="2000">
                <a:solidFill>
                  <a:srgbClr val="660066"/>
                </a:solidFill>
                <a:latin typeface="Arial"/>
                <a:ea typeface="Arial"/>
                <a:cs typeface="Arial"/>
                <a:sym typeface="Arial"/>
              </a:rPr>
              <a:t>RegDst</a:t>
            </a:r>
            <a:r>
              <a:rPr b="1" lang="en-US" sz="20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Tín hiệu điều khiển chọn</a:t>
            </a:r>
            <a:endParaRPr sz="20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Inst[20:16] hay [15:11] để đưa vào ngõ </a:t>
            </a:r>
            <a:r>
              <a:rPr i="1" lang="en-US" sz="2000">
                <a:solidFill>
                  <a:schemeClr val="dk1"/>
                </a:solidFill>
                <a:latin typeface="Arial"/>
                <a:ea typeface="Arial"/>
                <a:cs typeface="Arial"/>
                <a:sym typeface="Arial"/>
              </a:rPr>
              <a:t>write register</a:t>
            </a:r>
            <a:endParaRPr sz="20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pic>
        <p:nvPicPr>
          <p:cNvPr id="587" name="Google Shape;587;p30"/>
          <p:cNvPicPr preferRelativeResize="0"/>
          <p:nvPr/>
        </p:nvPicPr>
        <p:blipFill rotWithShape="1">
          <a:blip r:embed="rId5">
            <a:alphaModFix/>
          </a:blip>
          <a:srcRect b="0" l="0" r="0" t="0"/>
          <a:stretch/>
        </p:blipFill>
        <p:spPr>
          <a:xfrm>
            <a:off x="6480313" y="5094462"/>
            <a:ext cx="5711686" cy="16675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83"/>
                                        </p:tgtEl>
                                        <p:attrNameLst>
                                          <p:attrName>style.visibility</p:attrName>
                                        </p:attrNameLst>
                                      </p:cBhvr>
                                      <p:to>
                                        <p:strVal val="visible"/>
                                      </p:to>
                                    </p:set>
                                    <p:anim calcmode="lin" valueType="num">
                                      <p:cBhvr additive="base">
                                        <p:cTn dur="250"/>
                                        <p:tgtEl>
                                          <p:spTgt spid="58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2000"/>
                                        <p:tgtEl>
                                          <p:spTgt spid="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2000"/>
                                        <p:tgtEl>
                                          <p:spTgt spid="5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2000"/>
                                        <p:tgtEl>
                                          <p:spTgt spid="5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grpSp>
        <p:nvGrpSpPr>
          <p:cNvPr id="592" name="Google Shape;592;p31"/>
          <p:cNvGrpSpPr/>
          <p:nvPr/>
        </p:nvGrpSpPr>
        <p:grpSpPr>
          <a:xfrm>
            <a:off x="-13518" y="-17668"/>
            <a:ext cx="1569720" cy="1722120"/>
            <a:chOff x="-63500" y="-109804"/>
            <a:chExt cx="1206500" cy="1333500"/>
          </a:xfrm>
        </p:grpSpPr>
        <p:sp>
          <p:nvSpPr>
            <p:cNvPr id="593" name="Google Shape;593;p31"/>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594" name="Google Shape;594;p31"/>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595" name="Google Shape;595;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596" name="Google Shape;596;p31"/>
          <p:cNvSpPr txBox="1"/>
          <p:nvPr/>
        </p:nvSpPr>
        <p:spPr>
          <a:xfrm>
            <a:off x="3778408" y="326118"/>
            <a:ext cx="4635183"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Giải</a:t>
            </a:r>
            <a:r>
              <a:rPr b="1" i="0" lang="en-US" sz="3600" u="none" cap="none" strike="noStrike">
                <a:solidFill>
                  <a:srgbClr val="000000"/>
                </a:solidFill>
                <a:latin typeface="Calibri"/>
                <a:ea typeface="Calibri"/>
                <a:cs typeface="Calibri"/>
                <a:sym typeface="Calibri"/>
              </a:rPr>
              <a:t> mã (Decode)</a:t>
            </a:r>
            <a:endParaRPr b="1" i="0" sz="3600" u="none" cap="none" strike="noStrike">
              <a:solidFill>
                <a:srgbClr val="000000"/>
              </a:solidFill>
              <a:latin typeface="Calibri"/>
              <a:ea typeface="Calibri"/>
              <a:cs typeface="Calibri"/>
              <a:sym typeface="Calibri"/>
            </a:endParaRPr>
          </a:p>
        </p:txBody>
      </p:sp>
      <p:sp>
        <p:nvSpPr>
          <p:cNvPr id="597" name="Google Shape;597;p31"/>
          <p:cNvSpPr txBox="1"/>
          <p:nvPr/>
        </p:nvSpPr>
        <p:spPr>
          <a:xfrm>
            <a:off x="758446" y="1333500"/>
            <a:ext cx="1042837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 Sử dụng một </a:t>
            </a:r>
            <a:r>
              <a:rPr b="1" lang="en-US" sz="2400">
                <a:solidFill>
                  <a:srgbClr val="548135"/>
                </a:solidFill>
                <a:latin typeface="Calibri"/>
                <a:ea typeface="Calibri"/>
                <a:cs typeface="Calibri"/>
                <a:sym typeface="Calibri"/>
              </a:rPr>
              <a:t>multiplexer</a:t>
            </a:r>
            <a:r>
              <a:rPr lang="en-US" sz="2400">
                <a:solidFill>
                  <a:schemeClr val="dk1"/>
                </a:solidFill>
                <a:latin typeface="Calibri"/>
                <a:ea typeface="Calibri"/>
                <a:cs typeface="Calibri"/>
                <a:sym typeface="Calibri"/>
              </a:rPr>
              <a:t> để chọn chính xác toán hạng thứ 2</a:t>
            </a:r>
            <a:endParaRPr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a:t>
            </a:r>
            <a:r>
              <a:rPr b="1" lang="en-US" sz="2400">
                <a:solidFill>
                  <a:schemeClr val="dk1"/>
                </a:solidFill>
                <a:latin typeface="Calibri"/>
                <a:ea typeface="Calibri"/>
                <a:cs typeface="Calibri"/>
                <a:sym typeface="Calibri"/>
              </a:rPr>
              <a:t> </a:t>
            </a:r>
            <a:r>
              <a:rPr b="1" lang="en-US" sz="2400">
                <a:solidFill>
                  <a:srgbClr val="548135"/>
                </a:solidFill>
                <a:latin typeface="Calibri"/>
                <a:ea typeface="Calibri"/>
                <a:cs typeface="Calibri"/>
                <a:sym typeface="Calibri"/>
              </a:rPr>
              <a:t>Sign extend</a:t>
            </a:r>
            <a:r>
              <a:rPr lang="en-US" sz="2400">
                <a:solidFill>
                  <a:schemeClr val="dk1"/>
                </a:solidFill>
                <a:latin typeface="Calibri"/>
                <a:ea typeface="Calibri"/>
                <a:cs typeface="Calibri"/>
                <a:sym typeface="Calibri"/>
              </a:rPr>
              <a:t>: khối mở rộng số tức thời 16 bit thành 32 bit</a:t>
            </a:r>
            <a:endParaRPr sz="1800">
              <a:solidFill>
                <a:schemeClr val="dk1"/>
              </a:solidFill>
              <a:latin typeface="Calibri"/>
              <a:ea typeface="Calibri"/>
              <a:cs typeface="Calibri"/>
              <a:sym typeface="Calibri"/>
            </a:endParaRPr>
          </a:p>
        </p:txBody>
      </p:sp>
      <p:pic>
        <p:nvPicPr>
          <p:cNvPr id="598" name="Google Shape;598;p31"/>
          <p:cNvPicPr preferRelativeResize="0"/>
          <p:nvPr/>
        </p:nvPicPr>
        <p:blipFill rotWithShape="1">
          <a:blip r:embed="rId4">
            <a:alphaModFix/>
          </a:blip>
          <a:srcRect b="0" l="0" r="0" t="0"/>
          <a:stretch/>
        </p:blipFill>
        <p:spPr>
          <a:xfrm>
            <a:off x="657639" y="2266200"/>
            <a:ext cx="7810500" cy="4495800"/>
          </a:xfrm>
          <a:prstGeom prst="rect">
            <a:avLst/>
          </a:prstGeom>
          <a:noFill/>
          <a:ln>
            <a:noFill/>
          </a:ln>
        </p:spPr>
      </p:pic>
      <p:sp>
        <p:nvSpPr>
          <p:cNvPr id="599" name="Google Shape;599;p31"/>
          <p:cNvSpPr txBox="1"/>
          <p:nvPr/>
        </p:nvSpPr>
        <p:spPr>
          <a:xfrm>
            <a:off x="7939314" y="2525548"/>
            <a:ext cx="3843205" cy="22467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660066"/>
              </a:buClr>
              <a:buSzPts val="2400"/>
              <a:buFont typeface="Calibri"/>
              <a:buNone/>
            </a:pPr>
            <a:r>
              <a:rPr b="1" lang="en-US" sz="2400">
                <a:solidFill>
                  <a:srgbClr val="660066"/>
                </a:solidFill>
                <a:latin typeface="Calibri"/>
                <a:ea typeface="Calibri"/>
                <a:cs typeface="Calibri"/>
                <a:sym typeface="Calibri"/>
              </a:rPr>
              <a:t>ALUSrc</a:t>
            </a:r>
            <a:r>
              <a:rPr b="1" lang="en-US" sz="24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marR="0" rtl="0" algn="just">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Tín hiệu điều khiển để chọn “Read data 2” hay giá trị của Inst[15:0] (đã được mở rộng có dấu) cho toán hạng thứ hai</a:t>
            </a:r>
            <a:endParaRPr sz="2000">
              <a:solidFill>
                <a:schemeClr val="dk1"/>
              </a:solidFill>
              <a:latin typeface="Calibri"/>
              <a:ea typeface="Calibri"/>
              <a:cs typeface="Calibri"/>
              <a:sym typeface="Calibri"/>
            </a:endParaRPr>
          </a:p>
          <a:p>
            <a:pPr indent="0" lvl="0" marL="0" marR="0" rtl="0" algn="just">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96"/>
                                        </p:tgtEl>
                                        <p:attrNameLst>
                                          <p:attrName>style.visibility</p:attrName>
                                        </p:attrNameLst>
                                      </p:cBhvr>
                                      <p:to>
                                        <p:strVal val="visible"/>
                                      </p:to>
                                    </p:set>
                                    <p:anim calcmode="lin" valueType="num">
                                      <p:cBhvr additive="base">
                                        <p:cTn dur="250"/>
                                        <p:tgtEl>
                                          <p:spTgt spid="59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97"/>
                                        </p:tgtEl>
                                        <p:attrNameLst>
                                          <p:attrName>style.visibility</p:attrName>
                                        </p:attrNameLst>
                                      </p:cBhvr>
                                      <p:to>
                                        <p:strVal val="visible"/>
                                      </p:to>
                                    </p:set>
                                    <p:anim calcmode="lin" valueType="num">
                                      <p:cBhvr additive="base">
                                        <p:cTn dur="500"/>
                                        <p:tgtEl>
                                          <p:spTgt spid="59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98"/>
                                        </p:tgtEl>
                                        <p:attrNameLst>
                                          <p:attrName>style.visibility</p:attrName>
                                        </p:attrNameLst>
                                      </p:cBhvr>
                                      <p:to>
                                        <p:strVal val="visible"/>
                                      </p:to>
                                    </p:set>
                                    <p:anim calcmode="lin" valueType="num">
                                      <p:cBhvr additive="base">
                                        <p:cTn dur="500"/>
                                        <p:tgtEl>
                                          <p:spTgt spid="59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2000"/>
                                        <p:tgtEl>
                                          <p:spTgt spid="5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grpSp>
        <p:nvGrpSpPr>
          <p:cNvPr id="604" name="Google Shape;604;p32"/>
          <p:cNvGrpSpPr/>
          <p:nvPr/>
        </p:nvGrpSpPr>
        <p:grpSpPr>
          <a:xfrm>
            <a:off x="-13518" y="-17668"/>
            <a:ext cx="1569720" cy="1722120"/>
            <a:chOff x="-63500" y="-109804"/>
            <a:chExt cx="1206500" cy="1333500"/>
          </a:xfrm>
        </p:grpSpPr>
        <p:sp>
          <p:nvSpPr>
            <p:cNvPr id="605" name="Google Shape;605;p32"/>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606" name="Google Shape;606;p32"/>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607" name="Google Shape;607;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608" name="Google Shape;608;p32"/>
          <p:cNvSpPr txBox="1"/>
          <p:nvPr/>
        </p:nvSpPr>
        <p:spPr>
          <a:xfrm>
            <a:off x="3778408" y="326118"/>
            <a:ext cx="4635183"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Giải</a:t>
            </a:r>
            <a:r>
              <a:rPr b="1" i="0" lang="en-US" sz="3600" u="none" cap="none" strike="noStrike">
                <a:solidFill>
                  <a:srgbClr val="000000"/>
                </a:solidFill>
                <a:latin typeface="Calibri"/>
                <a:ea typeface="Calibri"/>
                <a:cs typeface="Calibri"/>
                <a:sym typeface="Calibri"/>
              </a:rPr>
              <a:t> mã (Decode)</a:t>
            </a:r>
            <a:endParaRPr b="1" i="0" sz="3600" u="none" cap="none" strike="noStrike">
              <a:solidFill>
                <a:srgbClr val="000000"/>
              </a:solidFill>
              <a:latin typeface="Calibri"/>
              <a:ea typeface="Calibri"/>
              <a:cs typeface="Calibri"/>
              <a:sym typeface="Calibri"/>
            </a:endParaRPr>
          </a:p>
        </p:txBody>
      </p:sp>
      <p:pic>
        <p:nvPicPr>
          <p:cNvPr id="609" name="Google Shape;609;p32"/>
          <p:cNvPicPr preferRelativeResize="0"/>
          <p:nvPr/>
        </p:nvPicPr>
        <p:blipFill rotWithShape="1">
          <a:blip r:embed="rId4">
            <a:alphaModFix/>
          </a:blip>
          <a:srcRect b="0" l="0" r="0" t="0"/>
          <a:stretch/>
        </p:blipFill>
        <p:spPr>
          <a:xfrm>
            <a:off x="2787177" y="1676316"/>
            <a:ext cx="9007258" cy="5071313"/>
          </a:xfrm>
          <a:prstGeom prst="rect">
            <a:avLst/>
          </a:prstGeom>
          <a:noFill/>
          <a:ln>
            <a:noFill/>
          </a:ln>
        </p:spPr>
      </p:pic>
      <p:sp>
        <p:nvSpPr>
          <p:cNvPr id="610" name="Google Shape;610;p32"/>
          <p:cNvSpPr txBox="1"/>
          <p:nvPr/>
        </p:nvSpPr>
        <p:spPr>
          <a:xfrm>
            <a:off x="1070258" y="1586114"/>
            <a:ext cx="2708149" cy="5231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548135"/>
              </a:buClr>
              <a:buSzPts val="2800"/>
              <a:buFont typeface="Calibri"/>
              <a:buNone/>
            </a:pPr>
            <a:r>
              <a:rPr b="1" lang="en-US" sz="2800">
                <a:solidFill>
                  <a:srgbClr val="548135"/>
                </a:solidFill>
                <a:latin typeface="Calibri"/>
                <a:ea typeface="Calibri"/>
                <a:cs typeface="Calibri"/>
                <a:sym typeface="Calibri"/>
              </a:rPr>
              <a:t>Tổng kết</a:t>
            </a:r>
            <a:endParaRPr b="1" sz="2800">
              <a:solidFill>
                <a:srgbClr val="548135"/>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08"/>
                                        </p:tgtEl>
                                        <p:attrNameLst>
                                          <p:attrName>style.visibility</p:attrName>
                                        </p:attrNameLst>
                                      </p:cBhvr>
                                      <p:to>
                                        <p:strVal val="visible"/>
                                      </p:to>
                                    </p:set>
                                    <p:anim calcmode="lin" valueType="num">
                                      <p:cBhvr additive="base">
                                        <p:cTn dur="250"/>
                                        <p:tgtEl>
                                          <p:spTgt spid="6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2000"/>
                                        <p:tgtEl>
                                          <p:spTgt spid="6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500"/>
                                        <p:tgtEl>
                                          <p:spTgt spid="6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grpSp>
        <p:nvGrpSpPr>
          <p:cNvPr id="615" name="Google Shape;615;p33"/>
          <p:cNvGrpSpPr/>
          <p:nvPr/>
        </p:nvGrpSpPr>
        <p:grpSpPr>
          <a:xfrm>
            <a:off x="-13518" y="-17668"/>
            <a:ext cx="1569720" cy="1722120"/>
            <a:chOff x="-63500" y="-109804"/>
            <a:chExt cx="1206500" cy="1333500"/>
          </a:xfrm>
        </p:grpSpPr>
        <p:sp>
          <p:nvSpPr>
            <p:cNvPr id="616" name="Google Shape;616;p33"/>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617" name="Google Shape;617;p33"/>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618" name="Google Shape;618;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619" name="Google Shape;619;p33"/>
          <p:cNvSpPr txBox="1"/>
          <p:nvPr/>
        </p:nvSpPr>
        <p:spPr>
          <a:xfrm>
            <a:off x="3778408" y="326118"/>
            <a:ext cx="4635183"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Thực thi (ALU)</a:t>
            </a:r>
            <a:endParaRPr b="1" i="0" sz="3600" u="none" cap="none" strike="noStrike">
              <a:solidFill>
                <a:srgbClr val="000000"/>
              </a:solidFill>
              <a:latin typeface="Calibri"/>
              <a:ea typeface="Calibri"/>
              <a:cs typeface="Calibri"/>
              <a:sym typeface="Calibri"/>
            </a:endParaRPr>
          </a:p>
        </p:txBody>
      </p:sp>
      <p:pic>
        <p:nvPicPr>
          <p:cNvPr id="620" name="Google Shape;620;p33"/>
          <p:cNvPicPr preferRelativeResize="0"/>
          <p:nvPr/>
        </p:nvPicPr>
        <p:blipFill rotWithShape="1">
          <a:blip r:embed="rId4">
            <a:alphaModFix/>
          </a:blip>
          <a:srcRect b="0" l="0" r="0" t="0"/>
          <a:stretch/>
        </p:blipFill>
        <p:spPr>
          <a:xfrm>
            <a:off x="1528066" y="2648445"/>
            <a:ext cx="8808630" cy="3791541"/>
          </a:xfrm>
          <a:prstGeom prst="rect">
            <a:avLst/>
          </a:prstGeom>
          <a:noFill/>
          <a:ln>
            <a:noFill/>
          </a:ln>
        </p:spPr>
      </p:pic>
      <p:sp>
        <p:nvSpPr>
          <p:cNvPr id="621" name="Google Shape;621;p33"/>
          <p:cNvSpPr txBox="1"/>
          <p:nvPr/>
        </p:nvSpPr>
        <p:spPr>
          <a:xfrm>
            <a:off x="521179" y="1342162"/>
            <a:ext cx="11696429" cy="1200288"/>
          </a:xfrm>
          <a:prstGeom prst="rect">
            <a:avLst/>
          </a:prstGeom>
          <a:noFill/>
          <a:ln>
            <a:noFill/>
          </a:ln>
        </p:spPr>
        <p:txBody>
          <a:bodyPr anchorCtr="0" anchor="t" bIns="45700" lIns="91425" spcFirstLastPara="1" rIns="91425" wrap="square" tIns="45700">
            <a:spAutoFit/>
          </a:bodyPr>
          <a:lstStyle/>
          <a:p>
            <a:pPr indent="-571500" lvl="0" marL="571500" marR="0" rtl="0" algn="l">
              <a:lnSpc>
                <a:spcPct val="15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Đầu vào: Các thao tác (</a:t>
            </a:r>
            <a:r>
              <a:rPr lang="en-US" sz="2400">
                <a:solidFill>
                  <a:srgbClr val="548135"/>
                </a:solidFill>
                <a:latin typeface="Calibri"/>
                <a:ea typeface="Calibri"/>
                <a:cs typeface="Calibri"/>
                <a:sym typeface="Calibri"/>
              </a:rPr>
              <a:t>operation</a:t>
            </a:r>
            <a:r>
              <a:rPr lang="en-US" sz="2400">
                <a:solidFill>
                  <a:schemeClr val="dk1"/>
                </a:solidFill>
                <a:latin typeface="Calibri"/>
                <a:ea typeface="Calibri"/>
                <a:cs typeface="Calibri"/>
                <a:sym typeface="Calibri"/>
              </a:rPr>
              <a:t>) và toán hạng (</a:t>
            </a:r>
            <a:r>
              <a:rPr lang="en-US" sz="2400">
                <a:solidFill>
                  <a:srgbClr val="548135"/>
                </a:solidFill>
                <a:latin typeface="Calibri"/>
                <a:ea typeface="Calibri"/>
                <a:cs typeface="Calibri"/>
                <a:sym typeface="Calibri"/>
              </a:rPr>
              <a:t>operand(s)</a:t>
            </a:r>
            <a:r>
              <a:rPr lang="en-US" sz="24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571500" lvl="0" marL="571500" marR="0" rtl="0" algn="l">
              <a:lnSpc>
                <a:spcPct val="15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Đầu ra: kết quả </a:t>
            </a:r>
            <a:r>
              <a:rPr lang="en-US" sz="2400">
                <a:solidFill>
                  <a:srgbClr val="548135"/>
                </a:solidFill>
                <a:latin typeface="Calibri"/>
                <a:ea typeface="Calibri"/>
                <a:cs typeface="Calibri"/>
                <a:sym typeface="Calibri"/>
              </a:rPr>
              <a:t>phép tính logic</a:t>
            </a:r>
            <a:r>
              <a:rPr lang="en-US" sz="2400">
                <a:solidFill>
                  <a:schemeClr val="dk1"/>
                </a:solidFill>
                <a:latin typeface="Calibri"/>
                <a:ea typeface="Calibri"/>
                <a:cs typeface="Calibri"/>
                <a:sym typeface="Calibri"/>
              </a:rPr>
              <a:t> hoặc </a:t>
            </a:r>
            <a:r>
              <a:rPr lang="en-US" sz="2400">
                <a:solidFill>
                  <a:srgbClr val="548135"/>
                </a:solidFill>
                <a:latin typeface="Calibri"/>
                <a:ea typeface="Calibri"/>
                <a:cs typeface="Calibri"/>
                <a:sym typeface="Calibri"/>
              </a:rPr>
              <a:t>địa chỉ </a:t>
            </a:r>
            <a:r>
              <a:rPr lang="en-US" sz="2400">
                <a:solidFill>
                  <a:schemeClr val="dk1"/>
                </a:solidFill>
                <a:latin typeface="Calibri"/>
                <a:ea typeface="Calibri"/>
                <a:cs typeface="Calibri"/>
                <a:sym typeface="Calibri"/>
              </a:rPr>
              <a:t>cung cấp cho memory</a:t>
            </a:r>
            <a:endParaRPr sz="36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19"/>
                                        </p:tgtEl>
                                        <p:attrNameLst>
                                          <p:attrName>style.visibility</p:attrName>
                                        </p:attrNameLst>
                                      </p:cBhvr>
                                      <p:to>
                                        <p:strVal val="visible"/>
                                      </p:to>
                                    </p:set>
                                    <p:anim calcmode="lin" valueType="num">
                                      <p:cBhvr additive="base">
                                        <p:cTn dur="250"/>
                                        <p:tgtEl>
                                          <p:spTgt spid="61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2000"/>
                                        <p:tgtEl>
                                          <p:spTgt spid="621"/>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2000"/>
                                        <p:tgtEl>
                                          <p:spTgt spid="6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grpSp>
        <p:nvGrpSpPr>
          <p:cNvPr id="626" name="Google Shape;626;p34"/>
          <p:cNvGrpSpPr/>
          <p:nvPr/>
        </p:nvGrpSpPr>
        <p:grpSpPr>
          <a:xfrm>
            <a:off x="-13518" y="-17668"/>
            <a:ext cx="1569720" cy="1722120"/>
            <a:chOff x="-63500" y="-109804"/>
            <a:chExt cx="1206500" cy="1333500"/>
          </a:xfrm>
        </p:grpSpPr>
        <p:sp>
          <p:nvSpPr>
            <p:cNvPr id="627" name="Google Shape;627;p34"/>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628" name="Google Shape;628;p34"/>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629" name="Google Shape;629;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5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630" name="Google Shape;630;p34"/>
          <p:cNvSpPr txBox="1"/>
          <p:nvPr/>
        </p:nvSpPr>
        <p:spPr>
          <a:xfrm>
            <a:off x="3778408" y="326118"/>
            <a:ext cx="4635183" cy="837473"/>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Thực thi (ALU)</a:t>
            </a:r>
            <a:endParaRPr b="1" i="0" sz="3600" u="none" cap="none" strike="noStrike">
              <a:solidFill>
                <a:srgbClr val="000000"/>
              </a:solidFill>
              <a:latin typeface="Calibri"/>
              <a:ea typeface="Calibri"/>
              <a:cs typeface="Calibri"/>
              <a:sym typeface="Calibri"/>
            </a:endParaRPr>
          </a:p>
        </p:txBody>
      </p:sp>
      <p:sp>
        <p:nvSpPr>
          <p:cNvPr id="631" name="Google Shape;631;p34"/>
          <p:cNvSpPr txBox="1"/>
          <p:nvPr/>
        </p:nvSpPr>
        <p:spPr>
          <a:xfrm>
            <a:off x="771342" y="1476944"/>
            <a:ext cx="1949078" cy="73862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548135"/>
              </a:buClr>
              <a:buSzPts val="2800"/>
              <a:buFont typeface="Calibri"/>
              <a:buNone/>
            </a:pPr>
            <a:r>
              <a:rPr b="1" lang="en-US" sz="2800">
                <a:solidFill>
                  <a:srgbClr val="548135"/>
                </a:solidFill>
                <a:latin typeface="Calibri"/>
                <a:ea typeface="Calibri"/>
                <a:cs typeface="Calibri"/>
                <a:sym typeface="Calibri"/>
              </a:rPr>
              <a:t>Khối ALU</a:t>
            </a:r>
            <a:endParaRPr b="1" sz="1800">
              <a:solidFill>
                <a:srgbClr val="548135"/>
              </a:solidFill>
              <a:latin typeface="Calibri"/>
              <a:ea typeface="Calibri"/>
              <a:cs typeface="Calibri"/>
              <a:sym typeface="Calibri"/>
            </a:endParaRPr>
          </a:p>
        </p:txBody>
      </p:sp>
      <p:pic>
        <p:nvPicPr>
          <p:cNvPr id="632" name="Google Shape;632;p34"/>
          <p:cNvPicPr preferRelativeResize="0"/>
          <p:nvPr/>
        </p:nvPicPr>
        <p:blipFill rotWithShape="1">
          <a:blip r:embed="rId4">
            <a:alphaModFix/>
          </a:blip>
          <a:srcRect b="0" l="0" r="0" t="0"/>
          <a:stretch/>
        </p:blipFill>
        <p:spPr>
          <a:xfrm>
            <a:off x="6913841" y="2169837"/>
            <a:ext cx="4439959" cy="3418440"/>
          </a:xfrm>
          <a:prstGeom prst="rect">
            <a:avLst/>
          </a:prstGeom>
          <a:noFill/>
          <a:ln>
            <a:noFill/>
          </a:ln>
        </p:spPr>
      </p:pic>
      <p:sp>
        <p:nvSpPr>
          <p:cNvPr id="633" name="Google Shape;633;p34"/>
          <p:cNvSpPr txBox="1"/>
          <p:nvPr/>
        </p:nvSpPr>
        <p:spPr>
          <a:xfrm>
            <a:off x="771342" y="2171998"/>
            <a:ext cx="5830957" cy="3416279"/>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chemeClr val="dk1"/>
              </a:buClr>
              <a:buSzPts val="2400"/>
              <a:buFont typeface="Calibri"/>
              <a:buNone/>
            </a:pPr>
            <a:r>
              <a:rPr b="1" lang="en-US" sz="2400">
                <a:solidFill>
                  <a:schemeClr val="dk1"/>
                </a:solidFill>
                <a:latin typeface="Calibri"/>
                <a:ea typeface="Calibri"/>
                <a:cs typeface="Calibri"/>
                <a:sym typeface="Calibri"/>
              </a:rPr>
              <a:t>Đầu ra: </a:t>
            </a:r>
            <a:endParaRPr sz="24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Kết quả của phép toán số học hoặc logic </a:t>
            </a:r>
            <a:endParaRPr/>
          </a:p>
          <a:p>
            <a:pPr indent="-342900" lvl="0" marL="342900" marR="0" rtl="0" algn="just">
              <a:lnSpc>
                <a:spcPct val="15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Một bit tín hiệu để chỉ ra rằng kết quả có bằng 0 hay không</a:t>
            </a:r>
            <a:r>
              <a:rPr lang="en-US" sz="2400">
                <a:solidFill>
                  <a:schemeClr val="dk1"/>
                </a:solidFill>
                <a:latin typeface="Calibri"/>
                <a:ea typeface="Calibri"/>
                <a:cs typeface="Calibri"/>
                <a:sym typeface="Calibri"/>
              </a:rPr>
              <a:t> (Dùng cho lệnh beq)</a:t>
            </a:r>
            <a:endParaRPr b="0" i="0" sz="24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30"/>
                                        </p:tgtEl>
                                        <p:attrNameLst>
                                          <p:attrName>style.visibility</p:attrName>
                                        </p:attrNameLst>
                                      </p:cBhvr>
                                      <p:to>
                                        <p:strVal val="visible"/>
                                      </p:to>
                                    </p:set>
                                    <p:anim calcmode="lin" valueType="num">
                                      <p:cBhvr additive="base">
                                        <p:cTn dur="250"/>
                                        <p:tgtEl>
                                          <p:spTgt spid="63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500"/>
                                        <p:tgtEl>
                                          <p:spTgt spid="6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500"/>
                                        <p:tgtEl>
                                          <p:spTgt spid="633"/>
                                        </p:tgtEl>
                                      </p:cBhvr>
                                    </p:animEffect>
                                  </p:childTnLst>
                                </p:cTn>
                              </p:par>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500"/>
                                        <p:tgtEl>
                                          <p:spTgt spid="6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grpSp>
        <p:nvGrpSpPr>
          <p:cNvPr id="638" name="Google Shape;638;p35"/>
          <p:cNvGrpSpPr/>
          <p:nvPr/>
        </p:nvGrpSpPr>
        <p:grpSpPr>
          <a:xfrm>
            <a:off x="-13518" y="-17668"/>
            <a:ext cx="1569720" cy="1722120"/>
            <a:chOff x="-63500" y="-109804"/>
            <a:chExt cx="1206500" cy="1333500"/>
          </a:xfrm>
        </p:grpSpPr>
        <p:sp>
          <p:nvSpPr>
            <p:cNvPr id="639" name="Google Shape;639;p35"/>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640" name="Google Shape;640;p35"/>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641" name="Google Shape;641;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642" name="Google Shape;642;p35"/>
          <p:cNvSpPr txBox="1"/>
          <p:nvPr/>
        </p:nvSpPr>
        <p:spPr>
          <a:xfrm>
            <a:off x="3778408" y="326118"/>
            <a:ext cx="4635183"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Thực thi (ALU)</a:t>
            </a:r>
            <a:endParaRPr b="1" i="0" sz="3600" u="none" cap="none" strike="noStrike">
              <a:solidFill>
                <a:srgbClr val="000000"/>
              </a:solidFill>
              <a:latin typeface="Calibri"/>
              <a:ea typeface="Calibri"/>
              <a:cs typeface="Calibri"/>
              <a:sym typeface="Calibri"/>
            </a:endParaRPr>
          </a:p>
        </p:txBody>
      </p:sp>
      <p:sp>
        <p:nvSpPr>
          <p:cNvPr id="643" name="Google Shape;643;p35"/>
          <p:cNvSpPr txBox="1"/>
          <p:nvPr/>
        </p:nvSpPr>
        <p:spPr>
          <a:xfrm>
            <a:off x="945123" y="1646657"/>
            <a:ext cx="5310533" cy="5231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548135"/>
              </a:buClr>
              <a:buSzPts val="2800"/>
              <a:buFont typeface="Calibri"/>
              <a:buNone/>
            </a:pPr>
            <a:r>
              <a:rPr b="1" lang="en-US" sz="2800">
                <a:solidFill>
                  <a:srgbClr val="548135"/>
                </a:solidFill>
                <a:latin typeface="Calibri"/>
                <a:ea typeface="Calibri"/>
                <a:cs typeface="Calibri"/>
                <a:sym typeface="Calibri"/>
              </a:rPr>
              <a:t>Tín hiệu ALUcontrol</a:t>
            </a:r>
            <a:endParaRPr b="1" sz="2800">
              <a:solidFill>
                <a:srgbClr val="548135"/>
              </a:solidFill>
              <a:latin typeface="Calibri"/>
              <a:ea typeface="Calibri"/>
              <a:cs typeface="Calibri"/>
              <a:sym typeface="Calibri"/>
            </a:endParaRPr>
          </a:p>
        </p:txBody>
      </p:sp>
      <p:pic>
        <p:nvPicPr>
          <p:cNvPr id="644" name="Google Shape;644;p35"/>
          <p:cNvPicPr preferRelativeResize="0"/>
          <p:nvPr/>
        </p:nvPicPr>
        <p:blipFill rotWithShape="1">
          <a:blip r:embed="rId4">
            <a:alphaModFix/>
          </a:blip>
          <a:srcRect b="0" l="0" r="0" t="0"/>
          <a:stretch/>
        </p:blipFill>
        <p:spPr>
          <a:xfrm>
            <a:off x="6984980" y="2373716"/>
            <a:ext cx="4439959" cy="3418440"/>
          </a:xfrm>
          <a:prstGeom prst="rect">
            <a:avLst/>
          </a:prstGeom>
          <a:noFill/>
          <a:ln>
            <a:noFill/>
          </a:ln>
        </p:spPr>
      </p:pic>
      <p:pic>
        <p:nvPicPr>
          <p:cNvPr id="645" name="Google Shape;645;p35"/>
          <p:cNvPicPr preferRelativeResize="0"/>
          <p:nvPr/>
        </p:nvPicPr>
        <p:blipFill rotWithShape="1">
          <a:blip r:embed="rId5">
            <a:alphaModFix/>
          </a:blip>
          <a:srcRect b="0" l="0" r="0" t="0"/>
          <a:stretch/>
        </p:blipFill>
        <p:spPr>
          <a:xfrm>
            <a:off x="1098848" y="2673253"/>
            <a:ext cx="4108173" cy="32016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42"/>
                                        </p:tgtEl>
                                        <p:attrNameLst>
                                          <p:attrName>style.visibility</p:attrName>
                                        </p:attrNameLst>
                                      </p:cBhvr>
                                      <p:to>
                                        <p:strVal val="visible"/>
                                      </p:to>
                                    </p:set>
                                    <p:anim calcmode="lin" valueType="num">
                                      <p:cBhvr additive="base">
                                        <p:cTn dur="250"/>
                                        <p:tgtEl>
                                          <p:spTgt spid="64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3"/>
                                        </p:tgtEl>
                                        <p:attrNameLst>
                                          <p:attrName>style.visibility</p:attrName>
                                        </p:attrNameLst>
                                      </p:cBhvr>
                                      <p:to>
                                        <p:strVal val="visible"/>
                                      </p:to>
                                    </p:set>
                                    <p:anim calcmode="lin" valueType="num">
                                      <p:cBhvr additive="base">
                                        <p:cTn dur="500"/>
                                        <p:tgtEl>
                                          <p:spTgt spid="64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2000"/>
                                        <p:tgtEl>
                                          <p:spTgt spid="645"/>
                                        </p:tgtEl>
                                      </p:cBhvr>
                                    </p:animEffect>
                                  </p:childTnLst>
                                </p:cTn>
                              </p:par>
                              <p:par>
                                <p:cTn fill="hold" nodeType="with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2000"/>
                                        <p:tgtEl>
                                          <p:spTgt spid="6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grpSp>
        <p:nvGrpSpPr>
          <p:cNvPr id="650" name="Google Shape;650;p36"/>
          <p:cNvGrpSpPr/>
          <p:nvPr/>
        </p:nvGrpSpPr>
        <p:grpSpPr>
          <a:xfrm>
            <a:off x="-13518" y="-17668"/>
            <a:ext cx="1569720" cy="1722120"/>
            <a:chOff x="-63500" y="-109804"/>
            <a:chExt cx="1206500" cy="1333500"/>
          </a:xfrm>
        </p:grpSpPr>
        <p:sp>
          <p:nvSpPr>
            <p:cNvPr id="651" name="Google Shape;651;p36"/>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652" name="Google Shape;652;p36"/>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653" name="Google Shape;653;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654" name="Google Shape;654;p36"/>
          <p:cNvSpPr txBox="1"/>
          <p:nvPr/>
        </p:nvSpPr>
        <p:spPr>
          <a:xfrm>
            <a:off x="3778408" y="326118"/>
            <a:ext cx="4635183"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Thực thi (ALU)</a:t>
            </a:r>
            <a:endParaRPr b="1" i="0" sz="3600" u="none" cap="none" strike="noStrike">
              <a:solidFill>
                <a:srgbClr val="000000"/>
              </a:solidFill>
              <a:latin typeface="Calibri"/>
              <a:ea typeface="Calibri"/>
              <a:cs typeface="Calibri"/>
              <a:sym typeface="Calibri"/>
            </a:endParaRPr>
          </a:p>
        </p:txBody>
      </p:sp>
      <p:sp>
        <p:nvSpPr>
          <p:cNvPr id="655" name="Google Shape;655;p36"/>
          <p:cNvSpPr txBox="1"/>
          <p:nvPr/>
        </p:nvSpPr>
        <p:spPr>
          <a:xfrm>
            <a:off x="697275" y="1386162"/>
            <a:ext cx="1079745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548135"/>
              </a:buClr>
              <a:buSzPts val="2400"/>
              <a:buFont typeface="Calibri"/>
              <a:buNone/>
            </a:pPr>
            <a:r>
              <a:rPr b="1" lang="en-US" sz="2400">
                <a:solidFill>
                  <a:srgbClr val="548135"/>
                </a:solidFill>
                <a:latin typeface="Calibri"/>
                <a:ea typeface="Calibri"/>
                <a:cs typeface="Calibri"/>
                <a:sym typeface="Calibri"/>
              </a:rPr>
              <a:t>Lệnh không nhánh/nhảy</a:t>
            </a:r>
            <a:endParaRPr b="1" sz="2400">
              <a:solidFill>
                <a:srgbClr val="548135"/>
              </a:solidFill>
              <a:latin typeface="Calibri"/>
              <a:ea typeface="Calibri"/>
              <a:cs typeface="Calibri"/>
              <a:sym typeface="Calibri"/>
            </a:endParaRPr>
          </a:p>
        </p:txBody>
      </p:sp>
      <p:pic>
        <p:nvPicPr>
          <p:cNvPr id="656" name="Google Shape;656;p36"/>
          <p:cNvPicPr preferRelativeResize="0"/>
          <p:nvPr/>
        </p:nvPicPr>
        <p:blipFill rotWithShape="1">
          <a:blip r:embed="rId4">
            <a:alphaModFix/>
          </a:blip>
          <a:srcRect b="0" l="0" r="0" t="0"/>
          <a:stretch/>
        </p:blipFill>
        <p:spPr>
          <a:xfrm>
            <a:off x="410973" y="2006600"/>
            <a:ext cx="8039100" cy="4800600"/>
          </a:xfrm>
          <a:prstGeom prst="rect">
            <a:avLst/>
          </a:prstGeom>
          <a:noFill/>
          <a:ln>
            <a:noFill/>
          </a:ln>
        </p:spPr>
      </p:pic>
      <p:sp>
        <p:nvSpPr>
          <p:cNvPr id="657" name="Google Shape;657;p36"/>
          <p:cNvSpPr txBox="1"/>
          <p:nvPr/>
        </p:nvSpPr>
        <p:spPr>
          <a:xfrm>
            <a:off x="8246166" y="2220641"/>
            <a:ext cx="3472068" cy="3323946"/>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660066"/>
              </a:buClr>
              <a:buSzPts val="2400"/>
              <a:buFont typeface="Calibri"/>
              <a:buNone/>
            </a:pPr>
            <a:r>
              <a:rPr b="1" lang="en-US" sz="2400">
                <a:solidFill>
                  <a:srgbClr val="660066"/>
                </a:solidFill>
                <a:latin typeface="Calibri"/>
                <a:ea typeface="Calibri"/>
                <a:cs typeface="Calibri"/>
                <a:sym typeface="Calibri"/>
              </a:rPr>
              <a:t>ALUcontrol</a:t>
            </a:r>
            <a:r>
              <a:rPr b="1" lang="en-US" sz="24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Thiết lập giá trị cho ALUcontrol cần sử dụng trường opcode và funct</a:t>
            </a:r>
            <a:endParaRPr sz="24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54"/>
                                        </p:tgtEl>
                                        <p:attrNameLst>
                                          <p:attrName>style.visibility</p:attrName>
                                        </p:attrNameLst>
                                      </p:cBhvr>
                                      <p:to>
                                        <p:strVal val="visible"/>
                                      </p:to>
                                    </p:set>
                                    <p:anim calcmode="lin" valueType="num">
                                      <p:cBhvr additive="base">
                                        <p:cTn dur="250"/>
                                        <p:tgtEl>
                                          <p:spTgt spid="65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55"/>
                                        </p:tgtEl>
                                        <p:attrNameLst>
                                          <p:attrName>style.visibility</p:attrName>
                                        </p:attrNameLst>
                                      </p:cBhvr>
                                      <p:to>
                                        <p:strVal val="visible"/>
                                      </p:to>
                                    </p:set>
                                    <p:anim calcmode="lin" valueType="num">
                                      <p:cBhvr additive="base">
                                        <p:cTn dur="500"/>
                                        <p:tgtEl>
                                          <p:spTgt spid="6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2000"/>
                                        <p:tgtEl>
                                          <p:spTgt spid="6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500"/>
                                        <p:tgtEl>
                                          <p:spTgt spid="6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grpSp>
        <p:nvGrpSpPr>
          <p:cNvPr id="662" name="Google Shape;662;p37"/>
          <p:cNvGrpSpPr/>
          <p:nvPr/>
        </p:nvGrpSpPr>
        <p:grpSpPr>
          <a:xfrm>
            <a:off x="-13518" y="-17668"/>
            <a:ext cx="1569720" cy="1722120"/>
            <a:chOff x="-63500" y="-109804"/>
            <a:chExt cx="1206500" cy="1333500"/>
          </a:xfrm>
        </p:grpSpPr>
        <p:sp>
          <p:nvSpPr>
            <p:cNvPr id="663" name="Google Shape;663;p37"/>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664" name="Google Shape;664;p37"/>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665" name="Google Shape;665;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666" name="Google Shape;666;p37"/>
          <p:cNvSpPr txBox="1"/>
          <p:nvPr/>
        </p:nvSpPr>
        <p:spPr>
          <a:xfrm>
            <a:off x="3778408" y="326118"/>
            <a:ext cx="4635183"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Thực thi (ALU)</a:t>
            </a:r>
            <a:endParaRPr b="1" i="0" sz="3600" u="none" cap="none" strike="noStrike">
              <a:solidFill>
                <a:srgbClr val="000000"/>
              </a:solidFill>
              <a:latin typeface="Calibri"/>
              <a:ea typeface="Calibri"/>
              <a:cs typeface="Calibri"/>
              <a:sym typeface="Calibri"/>
            </a:endParaRPr>
          </a:p>
        </p:txBody>
      </p:sp>
      <p:sp>
        <p:nvSpPr>
          <p:cNvPr id="667" name="Google Shape;667;p37"/>
          <p:cNvSpPr txBox="1"/>
          <p:nvPr/>
        </p:nvSpPr>
        <p:spPr>
          <a:xfrm>
            <a:off x="743206" y="1276730"/>
            <a:ext cx="1079745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548135"/>
              </a:buClr>
              <a:buSzPts val="2400"/>
              <a:buFont typeface="Calibri"/>
              <a:buNone/>
            </a:pPr>
            <a:r>
              <a:rPr b="1" lang="en-US" sz="2400">
                <a:solidFill>
                  <a:srgbClr val="548135"/>
                </a:solidFill>
                <a:latin typeface="Calibri"/>
                <a:ea typeface="Calibri"/>
                <a:cs typeface="Calibri"/>
                <a:sym typeface="Calibri"/>
              </a:rPr>
              <a:t>Lệnh rẽ nhánh/nhảy</a:t>
            </a:r>
            <a:endParaRPr b="1" sz="2400">
              <a:solidFill>
                <a:srgbClr val="548135"/>
              </a:solidFill>
              <a:latin typeface="Calibri"/>
              <a:ea typeface="Calibri"/>
              <a:cs typeface="Calibri"/>
              <a:sym typeface="Calibri"/>
            </a:endParaRPr>
          </a:p>
        </p:txBody>
      </p:sp>
      <p:sp>
        <p:nvSpPr>
          <p:cNvPr id="668" name="Google Shape;668;p37"/>
          <p:cNvSpPr txBox="1"/>
          <p:nvPr/>
        </p:nvSpPr>
        <p:spPr>
          <a:xfrm>
            <a:off x="8413591" y="2494875"/>
            <a:ext cx="3472068" cy="327778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660066"/>
              </a:buClr>
              <a:buSzPts val="2000"/>
              <a:buFont typeface="Calibri"/>
              <a:buNone/>
            </a:pPr>
            <a:r>
              <a:rPr b="1" lang="en-US" sz="2000">
                <a:solidFill>
                  <a:srgbClr val="660066"/>
                </a:solidFill>
                <a:latin typeface="Calibri"/>
                <a:ea typeface="Calibri"/>
                <a:cs typeface="Calibri"/>
                <a:sym typeface="Calibri"/>
              </a:rPr>
              <a:t>PCSrc</a:t>
            </a:r>
            <a:r>
              <a:rPr b="1" lang="en-US" sz="2000">
                <a:solidFill>
                  <a:schemeClr val="dk1"/>
                </a:solidFill>
                <a:latin typeface="Calibri"/>
                <a:ea typeface="Calibri"/>
                <a:cs typeface="Calibri"/>
                <a:sym typeface="Calibri"/>
              </a:rPr>
              <a:t>:</a:t>
            </a:r>
            <a:endParaRPr b="1" sz="2400">
              <a:solidFill>
                <a:srgbClr val="C00000"/>
              </a:solidFill>
              <a:latin typeface="Calibri"/>
              <a:ea typeface="Calibri"/>
              <a:cs typeface="Calibri"/>
              <a:sym typeface="Calibri"/>
            </a:endParaRPr>
          </a:p>
          <a:p>
            <a:pPr indent="0" lvl="0" marL="0" marR="0" rtl="0" algn="ctr">
              <a:lnSpc>
                <a:spcPct val="15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Tín hiệu điều khiển để lựa chọn giữa (PC+4) hoặc địa chỉ đích mà lệnh nhánh/nhảy sẽ nhảy tới</a:t>
            </a:r>
            <a:endParaRPr sz="2000">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pic>
        <p:nvPicPr>
          <p:cNvPr id="669" name="Google Shape;669;p37"/>
          <p:cNvPicPr preferRelativeResize="0"/>
          <p:nvPr/>
        </p:nvPicPr>
        <p:blipFill rotWithShape="1">
          <a:blip r:embed="rId4">
            <a:alphaModFix/>
          </a:blip>
          <a:srcRect b="0" l="0" r="0" t="0"/>
          <a:stretch/>
        </p:blipFill>
        <p:spPr>
          <a:xfrm>
            <a:off x="637728" y="1772316"/>
            <a:ext cx="7432846" cy="50085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66"/>
                                        </p:tgtEl>
                                        <p:attrNameLst>
                                          <p:attrName>style.visibility</p:attrName>
                                        </p:attrNameLst>
                                      </p:cBhvr>
                                      <p:to>
                                        <p:strVal val="visible"/>
                                      </p:to>
                                    </p:set>
                                    <p:anim calcmode="lin" valueType="num">
                                      <p:cBhvr additive="base">
                                        <p:cTn dur="250"/>
                                        <p:tgtEl>
                                          <p:spTgt spid="66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2000"/>
                                        <p:tgtEl>
                                          <p:spTgt spid="667"/>
                                        </p:tgtEl>
                                      </p:cBhvr>
                                    </p:animEffect>
                                  </p:childTnLst>
                                </p:cTn>
                              </p:par>
                              <p:par>
                                <p:cTn fill="hold" nodeType="with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2000"/>
                                        <p:tgtEl>
                                          <p:spTgt spid="669"/>
                                        </p:tgtEl>
                                      </p:cBhvr>
                                    </p:animEffect>
                                  </p:childTnLst>
                                </p:cTn>
                              </p:par>
                              <p:par>
                                <p:cTn fill="hold" nodeType="with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2000"/>
                                        <p:tgtEl>
                                          <p:spTgt spid="6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grpSp>
        <p:nvGrpSpPr>
          <p:cNvPr id="674" name="Google Shape;674;p38"/>
          <p:cNvGrpSpPr/>
          <p:nvPr/>
        </p:nvGrpSpPr>
        <p:grpSpPr>
          <a:xfrm>
            <a:off x="-13518" y="-17668"/>
            <a:ext cx="1569720" cy="1722120"/>
            <a:chOff x="-63500" y="-109804"/>
            <a:chExt cx="1206500" cy="1333500"/>
          </a:xfrm>
        </p:grpSpPr>
        <p:sp>
          <p:nvSpPr>
            <p:cNvPr id="675" name="Google Shape;675;p38"/>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676" name="Google Shape;676;p38"/>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677" name="Google Shape;677;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678" name="Google Shape;678;p38"/>
          <p:cNvSpPr txBox="1"/>
          <p:nvPr/>
        </p:nvSpPr>
        <p:spPr>
          <a:xfrm>
            <a:off x="3778408" y="326118"/>
            <a:ext cx="4635183"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Truy xuất vùng nhớ</a:t>
            </a:r>
            <a:endParaRPr b="1" i="0" sz="3600" u="none" cap="none" strike="noStrike">
              <a:solidFill>
                <a:srgbClr val="000000"/>
              </a:solidFill>
              <a:latin typeface="Calibri"/>
              <a:ea typeface="Calibri"/>
              <a:cs typeface="Calibri"/>
              <a:sym typeface="Calibri"/>
            </a:endParaRPr>
          </a:p>
        </p:txBody>
      </p:sp>
      <p:pic>
        <p:nvPicPr>
          <p:cNvPr id="679" name="Google Shape;679;p38"/>
          <p:cNvPicPr preferRelativeResize="0"/>
          <p:nvPr/>
        </p:nvPicPr>
        <p:blipFill rotWithShape="1">
          <a:blip r:embed="rId4">
            <a:alphaModFix/>
          </a:blip>
          <a:srcRect b="0" l="0" r="0" t="0"/>
          <a:stretch/>
        </p:blipFill>
        <p:spPr>
          <a:xfrm>
            <a:off x="1371185" y="2773578"/>
            <a:ext cx="9247239" cy="4084422"/>
          </a:xfrm>
          <a:prstGeom prst="rect">
            <a:avLst/>
          </a:prstGeom>
          <a:noFill/>
          <a:ln>
            <a:noFill/>
          </a:ln>
        </p:spPr>
      </p:pic>
      <p:sp>
        <p:nvSpPr>
          <p:cNvPr id="680" name="Google Shape;680;p38"/>
          <p:cNvSpPr txBox="1"/>
          <p:nvPr/>
        </p:nvSpPr>
        <p:spPr>
          <a:xfrm>
            <a:off x="758446" y="1429500"/>
            <a:ext cx="10479397" cy="830956"/>
          </a:xfrm>
          <a:prstGeom prst="rect">
            <a:avLst/>
          </a:prstGeom>
          <a:noFill/>
          <a:ln>
            <a:noFill/>
          </a:ln>
        </p:spPr>
        <p:txBody>
          <a:bodyPr anchorCtr="0" anchor="t" bIns="45700" lIns="91425" spcFirstLastPara="1" rIns="91425" wrap="square" tIns="45700">
            <a:spAutoFit/>
          </a:bodyPr>
          <a:lstStyle/>
          <a:p>
            <a:pPr indent="-571500" lvl="0" marL="5715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Đầu vào: Kết quả tính toán được </a:t>
            </a:r>
            <a:r>
              <a:rPr lang="en-US" sz="2400">
                <a:solidFill>
                  <a:srgbClr val="548135"/>
                </a:solidFill>
                <a:latin typeface="Calibri"/>
                <a:ea typeface="Calibri"/>
                <a:cs typeface="Calibri"/>
                <a:sym typeface="Calibri"/>
              </a:rPr>
              <a:t>dùng làm địa chỉ vùng nhớ </a:t>
            </a:r>
            <a:endParaRPr sz="1800">
              <a:solidFill>
                <a:srgbClr val="548135"/>
              </a:solidFill>
              <a:latin typeface="Calibri"/>
              <a:ea typeface="Calibri"/>
              <a:cs typeface="Calibri"/>
              <a:sym typeface="Calibri"/>
            </a:endParaRPr>
          </a:p>
          <a:p>
            <a:pPr indent="-571500" lvl="0" marL="5715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Đầu ra: Kết quả được lưu trữ lại (nếu cần)</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78"/>
                                        </p:tgtEl>
                                        <p:attrNameLst>
                                          <p:attrName>style.visibility</p:attrName>
                                        </p:attrNameLst>
                                      </p:cBhvr>
                                      <p:to>
                                        <p:strVal val="visible"/>
                                      </p:to>
                                    </p:set>
                                    <p:anim calcmode="lin" valueType="num">
                                      <p:cBhvr additive="base">
                                        <p:cTn dur="250"/>
                                        <p:tgtEl>
                                          <p:spTgt spid="6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grpSp>
        <p:nvGrpSpPr>
          <p:cNvPr id="685" name="Google Shape;685;p39"/>
          <p:cNvGrpSpPr/>
          <p:nvPr/>
        </p:nvGrpSpPr>
        <p:grpSpPr>
          <a:xfrm>
            <a:off x="-13518" y="-17668"/>
            <a:ext cx="1569720" cy="1722120"/>
            <a:chOff x="-63500" y="-109804"/>
            <a:chExt cx="1206500" cy="1333500"/>
          </a:xfrm>
        </p:grpSpPr>
        <p:sp>
          <p:nvSpPr>
            <p:cNvPr id="686" name="Google Shape;686;p39"/>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687" name="Google Shape;687;p39"/>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688" name="Google Shape;688;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5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689" name="Google Shape;689;p39"/>
          <p:cNvSpPr txBox="1"/>
          <p:nvPr/>
        </p:nvSpPr>
        <p:spPr>
          <a:xfrm>
            <a:off x="3784063" y="187465"/>
            <a:ext cx="4635183" cy="837473"/>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Truy xuất vùng nhớ</a:t>
            </a:r>
            <a:endParaRPr b="1" i="0" sz="3600" u="none" cap="none" strike="noStrike">
              <a:solidFill>
                <a:srgbClr val="000000"/>
              </a:solidFill>
              <a:latin typeface="Calibri"/>
              <a:ea typeface="Calibri"/>
              <a:cs typeface="Calibri"/>
              <a:sym typeface="Calibri"/>
            </a:endParaRPr>
          </a:p>
        </p:txBody>
      </p:sp>
      <p:sp>
        <p:nvSpPr>
          <p:cNvPr id="690" name="Google Shape;690;p39"/>
          <p:cNvSpPr txBox="1"/>
          <p:nvPr/>
        </p:nvSpPr>
        <p:spPr>
          <a:xfrm>
            <a:off x="771342" y="942070"/>
            <a:ext cx="5600819" cy="73862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548135"/>
              </a:buClr>
              <a:buSzPts val="2800"/>
              <a:buFont typeface="Calibri"/>
              <a:buNone/>
            </a:pPr>
            <a:r>
              <a:rPr b="1" lang="en-US" sz="2800">
                <a:solidFill>
                  <a:srgbClr val="548135"/>
                </a:solidFill>
                <a:latin typeface="Calibri"/>
                <a:ea typeface="Calibri"/>
                <a:cs typeface="Calibri"/>
                <a:sym typeface="Calibri"/>
              </a:rPr>
              <a:t>Khối Data Memory</a:t>
            </a:r>
            <a:endParaRPr b="1" sz="1800">
              <a:solidFill>
                <a:srgbClr val="548135"/>
              </a:solidFill>
              <a:latin typeface="Calibri"/>
              <a:ea typeface="Calibri"/>
              <a:cs typeface="Calibri"/>
              <a:sym typeface="Calibri"/>
            </a:endParaRPr>
          </a:p>
        </p:txBody>
      </p:sp>
      <p:sp>
        <p:nvSpPr>
          <p:cNvPr id="691" name="Google Shape;691;p39"/>
          <p:cNvSpPr txBox="1"/>
          <p:nvPr/>
        </p:nvSpPr>
        <p:spPr>
          <a:xfrm>
            <a:off x="968601" y="2019165"/>
            <a:ext cx="6202710" cy="39702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Đầu vào: </a:t>
            </a:r>
            <a:endParaRPr sz="1600">
              <a:solidFill>
                <a:schemeClr val="dk1"/>
              </a:solidFill>
              <a:latin typeface="Calibri"/>
              <a:ea typeface="Calibri"/>
              <a:cs typeface="Calibri"/>
              <a:sym typeface="Calibri"/>
            </a:endParaRPr>
          </a:p>
          <a:p>
            <a:pPr indent="0" lvl="1" marL="457200" marR="0" rtl="0" algn="l">
              <a:spcBef>
                <a:spcPts val="0"/>
              </a:spcBef>
              <a:spcAft>
                <a:spcPts val="0"/>
              </a:spcAft>
              <a:buClr>
                <a:srgbClr val="548135"/>
              </a:buClr>
              <a:buSzPts val="2000"/>
              <a:buFont typeface="Calibri"/>
              <a:buNone/>
            </a:pPr>
            <a:r>
              <a:rPr b="0" i="0" lang="en-US" sz="2000" u="none" cap="none" strike="noStrike">
                <a:solidFill>
                  <a:srgbClr val="548135"/>
                </a:solidFill>
                <a:latin typeface="Calibri"/>
                <a:ea typeface="Calibri"/>
                <a:cs typeface="Calibri"/>
                <a:sym typeface="Calibri"/>
              </a:rPr>
              <a:t>Address</a:t>
            </a:r>
            <a:r>
              <a:rPr b="0" i="0" lang="en-US" sz="2000" u="none" cap="none" strike="noStrike">
                <a:solidFill>
                  <a:schemeClr val="dk1"/>
                </a:solidFill>
                <a:latin typeface="Calibri"/>
                <a:ea typeface="Calibri"/>
                <a:cs typeface="Calibri"/>
                <a:sym typeface="Calibri"/>
              </a:rPr>
              <a:t>: Địa chỉ vùng nhớ</a:t>
            </a:r>
            <a:endParaRPr b="0" i="0" sz="16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Clr>
                <a:srgbClr val="548135"/>
              </a:buClr>
              <a:buSzPts val="2000"/>
              <a:buFont typeface="Calibri"/>
              <a:buNone/>
            </a:pPr>
            <a:r>
              <a:rPr b="0" i="0" lang="en-US" sz="2000" u="none" cap="none" strike="noStrike">
                <a:solidFill>
                  <a:srgbClr val="548135"/>
                </a:solidFill>
                <a:latin typeface="Calibri"/>
                <a:ea typeface="Calibri"/>
                <a:cs typeface="Calibri"/>
                <a:sym typeface="Calibri"/>
              </a:rPr>
              <a:t>Write Data</a:t>
            </a:r>
            <a:r>
              <a:rPr b="0" i="0" lang="en-US" sz="2000" u="none" cap="none" strike="noStrike">
                <a:solidFill>
                  <a:schemeClr val="dk1"/>
                </a:solidFill>
                <a:latin typeface="Calibri"/>
                <a:ea typeface="Calibri"/>
                <a:cs typeface="Calibri"/>
                <a:sym typeface="Calibri"/>
              </a:rPr>
              <a:t>: Dữ liệu sẽ được ghi vào vùng nhớ (sw)</a:t>
            </a:r>
            <a:endParaRPr/>
          </a:p>
          <a:p>
            <a:pPr indent="0" lvl="1" marL="457200" marR="0" rtl="0" algn="l">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Tín hiệu điều khiển: </a:t>
            </a:r>
            <a:endParaRPr sz="1600">
              <a:solidFill>
                <a:schemeClr val="dk1"/>
              </a:solidFill>
              <a:latin typeface="Calibri"/>
              <a:ea typeface="Calibri"/>
              <a:cs typeface="Calibri"/>
              <a:sym typeface="Calibri"/>
            </a:endParaRPr>
          </a:p>
          <a:p>
            <a:pPr indent="0" lvl="1" marL="4572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Tín hiệu đọc (</a:t>
            </a:r>
            <a:r>
              <a:rPr b="0" i="0" lang="en-US" sz="2000" u="none" cap="none" strike="noStrike">
                <a:solidFill>
                  <a:srgbClr val="548135"/>
                </a:solidFill>
                <a:latin typeface="Calibri"/>
                <a:ea typeface="Calibri"/>
                <a:cs typeface="Calibri"/>
                <a:sym typeface="Calibri"/>
              </a:rPr>
              <a:t>MemRead </a:t>
            </a:r>
            <a:r>
              <a:rPr b="0" i="0" lang="en-US" sz="2000" u="none" cap="none" strike="noStrike">
                <a:solidFill>
                  <a:schemeClr val="dk1"/>
                </a:solidFill>
                <a:latin typeface="Calibri"/>
                <a:ea typeface="Calibri"/>
                <a:cs typeface="Calibri"/>
                <a:sym typeface="Calibri"/>
              </a:rPr>
              <a:t>) và ghi (</a:t>
            </a:r>
            <a:r>
              <a:rPr b="0" i="0" lang="en-US" sz="2000" u="none" cap="none" strike="noStrike">
                <a:solidFill>
                  <a:srgbClr val="548135"/>
                </a:solidFill>
                <a:latin typeface="Calibri"/>
                <a:ea typeface="Calibri"/>
                <a:cs typeface="Calibri"/>
                <a:sym typeface="Calibri"/>
              </a:rPr>
              <a:t>MemWrite</a:t>
            </a:r>
            <a:r>
              <a:rPr b="0" i="0" lang="en-US" sz="20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Chỉ một tín hiệu được bật lên tại bất kì một thời điểm nào</a:t>
            </a:r>
            <a:endParaRPr/>
          </a:p>
          <a:p>
            <a:pPr indent="0" lvl="1" marL="457200" marR="0" rtl="0" algn="l">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Đầu ra: </a:t>
            </a:r>
            <a:endParaRPr sz="1600">
              <a:solidFill>
                <a:schemeClr val="dk1"/>
              </a:solidFill>
              <a:latin typeface="Calibri"/>
              <a:ea typeface="Calibri"/>
              <a:cs typeface="Calibri"/>
              <a:sym typeface="Calibri"/>
            </a:endParaRPr>
          </a:p>
          <a:p>
            <a:pPr indent="0" lvl="1" marL="457200" marR="0" rtl="0" algn="l">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Dữ liệu được đọc từ vùng nhớ (lw)</a:t>
            </a:r>
            <a:endParaRPr b="0" i="0" sz="2800" u="none" cap="none" strike="noStrike">
              <a:solidFill>
                <a:schemeClr val="dk1"/>
              </a:solidFill>
              <a:latin typeface="Calibri"/>
              <a:ea typeface="Calibri"/>
              <a:cs typeface="Calibri"/>
              <a:sym typeface="Calibri"/>
            </a:endParaRPr>
          </a:p>
        </p:txBody>
      </p:sp>
      <p:grpSp>
        <p:nvGrpSpPr>
          <p:cNvPr id="692" name="Google Shape;692;p39"/>
          <p:cNvGrpSpPr/>
          <p:nvPr/>
        </p:nvGrpSpPr>
        <p:grpSpPr>
          <a:xfrm>
            <a:off x="7126952" y="1560481"/>
            <a:ext cx="4293706" cy="3737038"/>
            <a:chOff x="0" y="63199"/>
            <a:chExt cx="2667000" cy="2597260"/>
          </a:xfrm>
        </p:grpSpPr>
        <p:sp>
          <p:nvSpPr>
            <p:cNvPr id="693" name="Google Shape;693;p39"/>
            <p:cNvSpPr/>
            <p:nvPr/>
          </p:nvSpPr>
          <p:spPr>
            <a:xfrm>
              <a:off x="457200" y="584200"/>
              <a:ext cx="1524000" cy="1524000"/>
            </a:xfrm>
            <a:prstGeom prst="rect">
              <a:avLst/>
            </a:prstGeom>
            <a:solidFill>
              <a:srgbClr val="FFFF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cxnSp>
          <p:nvCxnSpPr>
            <p:cNvPr id="694" name="Google Shape;694;p39"/>
            <p:cNvCxnSpPr/>
            <p:nvPr/>
          </p:nvCxnSpPr>
          <p:spPr>
            <a:xfrm>
              <a:off x="1981200" y="1346200"/>
              <a:ext cx="685800" cy="0"/>
            </a:xfrm>
            <a:prstGeom prst="straightConnector1">
              <a:avLst/>
            </a:prstGeom>
            <a:noFill/>
            <a:ln cap="flat" cmpd="sng" w="9525">
              <a:solidFill>
                <a:schemeClr val="dk1"/>
              </a:solidFill>
              <a:prstDash val="solid"/>
              <a:round/>
              <a:headEnd len="sm" w="sm" type="none"/>
              <a:tailEnd len="med" w="med" type="triangle"/>
            </a:ln>
          </p:spPr>
        </p:cxnSp>
        <p:sp>
          <p:nvSpPr>
            <p:cNvPr id="695" name="Google Shape;695;p39"/>
            <p:cNvSpPr txBox="1"/>
            <p:nvPr/>
          </p:nvSpPr>
          <p:spPr>
            <a:xfrm>
              <a:off x="812578" y="1772344"/>
              <a:ext cx="910262" cy="215823"/>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C00000"/>
                </a:buClr>
                <a:buSzPts val="1400"/>
                <a:buFont typeface="Verdana"/>
                <a:buNone/>
              </a:pPr>
              <a:r>
                <a:rPr b="1" i="1" lang="en-US" sz="1400">
                  <a:solidFill>
                    <a:srgbClr val="C00000"/>
                  </a:solidFill>
                  <a:latin typeface="Verdana"/>
                  <a:ea typeface="Verdana"/>
                  <a:cs typeface="Verdana"/>
                  <a:sym typeface="Verdana"/>
                </a:rPr>
                <a:t>DataMemory</a:t>
              </a:r>
              <a:endParaRPr sz="1400">
                <a:solidFill>
                  <a:schemeClr val="dk1"/>
                </a:solidFill>
                <a:latin typeface="Calibri"/>
                <a:ea typeface="Calibri"/>
                <a:cs typeface="Calibri"/>
                <a:sym typeface="Calibri"/>
              </a:endParaRPr>
            </a:p>
          </p:txBody>
        </p:sp>
        <p:sp>
          <p:nvSpPr>
            <p:cNvPr id="696" name="Google Shape;696;p39"/>
            <p:cNvSpPr txBox="1"/>
            <p:nvPr/>
          </p:nvSpPr>
          <p:spPr>
            <a:xfrm>
              <a:off x="491782" y="813078"/>
              <a:ext cx="617529" cy="215823"/>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1400"/>
                <a:buFont typeface="Verdana"/>
                <a:buNone/>
              </a:pPr>
              <a:r>
                <a:rPr b="1" lang="en-US" sz="1400">
                  <a:solidFill>
                    <a:srgbClr val="000000"/>
                  </a:solidFill>
                  <a:latin typeface="Verdana"/>
                  <a:ea typeface="Verdana"/>
                  <a:cs typeface="Verdana"/>
                  <a:sym typeface="Verdana"/>
                </a:rPr>
                <a:t>Address</a:t>
              </a:r>
              <a:endParaRPr sz="1800">
                <a:solidFill>
                  <a:schemeClr val="dk1"/>
                </a:solidFill>
                <a:latin typeface="Calibri"/>
                <a:ea typeface="Calibri"/>
                <a:cs typeface="Calibri"/>
                <a:sym typeface="Calibri"/>
              </a:endParaRPr>
            </a:p>
          </p:txBody>
        </p:sp>
        <p:sp>
          <p:nvSpPr>
            <p:cNvPr id="697" name="Google Shape;697;p39"/>
            <p:cNvSpPr txBox="1"/>
            <p:nvPr/>
          </p:nvSpPr>
          <p:spPr>
            <a:xfrm>
              <a:off x="1222284" y="1251065"/>
              <a:ext cx="758917" cy="215823"/>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400"/>
                <a:buFont typeface="Verdana"/>
                <a:buNone/>
              </a:pPr>
              <a:r>
                <a:rPr b="1" lang="en-US" sz="1400">
                  <a:solidFill>
                    <a:srgbClr val="000000"/>
                  </a:solidFill>
                  <a:latin typeface="Verdana"/>
                  <a:ea typeface="Verdana"/>
                  <a:cs typeface="Verdana"/>
                  <a:sym typeface="Verdana"/>
                </a:rPr>
                <a:t>Read Data</a:t>
              </a:r>
              <a:endParaRPr sz="1800">
                <a:solidFill>
                  <a:schemeClr val="dk1"/>
                </a:solidFill>
                <a:latin typeface="Calibri"/>
                <a:ea typeface="Calibri"/>
                <a:cs typeface="Calibri"/>
                <a:sym typeface="Calibri"/>
              </a:endParaRPr>
            </a:p>
          </p:txBody>
        </p:sp>
        <p:grpSp>
          <p:nvGrpSpPr>
            <p:cNvPr id="698" name="Google Shape;698;p39"/>
            <p:cNvGrpSpPr/>
            <p:nvPr/>
          </p:nvGrpSpPr>
          <p:grpSpPr>
            <a:xfrm>
              <a:off x="0" y="889000"/>
              <a:ext cx="457200" cy="685800"/>
              <a:chOff x="0" y="889000"/>
              <a:chExt cx="838200" cy="685800"/>
            </a:xfrm>
          </p:grpSpPr>
          <p:cxnSp>
            <p:nvCxnSpPr>
              <p:cNvPr id="699" name="Google Shape;699;p39"/>
              <p:cNvCxnSpPr/>
              <p:nvPr/>
            </p:nvCxnSpPr>
            <p:spPr>
              <a:xfrm>
                <a:off x="0" y="889000"/>
                <a:ext cx="838200" cy="0"/>
              </a:xfrm>
              <a:prstGeom prst="straightConnector1">
                <a:avLst/>
              </a:prstGeom>
              <a:noFill/>
              <a:ln cap="flat" cmpd="sng" w="9525">
                <a:solidFill>
                  <a:schemeClr val="dk1"/>
                </a:solidFill>
                <a:prstDash val="solid"/>
                <a:round/>
                <a:headEnd len="sm" w="sm" type="none"/>
                <a:tailEnd len="med" w="med" type="triangle"/>
              </a:ln>
            </p:spPr>
          </p:cxnSp>
          <p:cxnSp>
            <p:nvCxnSpPr>
              <p:cNvPr id="700" name="Google Shape;700;p39"/>
              <p:cNvCxnSpPr/>
              <p:nvPr/>
            </p:nvCxnSpPr>
            <p:spPr>
              <a:xfrm>
                <a:off x="0" y="1574800"/>
                <a:ext cx="838200" cy="0"/>
              </a:xfrm>
              <a:prstGeom prst="straightConnector1">
                <a:avLst/>
              </a:prstGeom>
              <a:noFill/>
              <a:ln cap="flat" cmpd="sng" w="9525">
                <a:solidFill>
                  <a:schemeClr val="dk1"/>
                </a:solidFill>
                <a:prstDash val="solid"/>
                <a:round/>
                <a:headEnd len="sm" w="sm" type="none"/>
                <a:tailEnd len="med" w="med" type="triangle"/>
              </a:ln>
            </p:spPr>
          </p:cxnSp>
        </p:grpSp>
        <p:sp>
          <p:nvSpPr>
            <p:cNvPr id="701" name="Google Shape;701;p39"/>
            <p:cNvSpPr txBox="1"/>
            <p:nvPr/>
          </p:nvSpPr>
          <p:spPr>
            <a:xfrm>
              <a:off x="491076" y="1451889"/>
              <a:ext cx="788787" cy="215823"/>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400"/>
                <a:buFont typeface="Verdana"/>
                <a:buNone/>
              </a:pPr>
              <a:r>
                <a:rPr b="1" lang="en-US" sz="1400">
                  <a:solidFill>
                    <a:srgbClr val="000000"/>
                  </a:solidFill>
                  <a:latin typeface="Verdana"/>
                  <a:ea typeface="Verdana"/>
                  <a:cs typeface="Verdana"/>
                  <a:sym typeface="Verdana"/>
                </a:rPr>
                <a:t>Write Data</a:t>
              </a:r>
              <a:endParaRPr sz="1800">
                <a:solidFill>
                  <a:schemeClr val="dk1"/>
                </a:solidFill>
                <a:latin typeface="Calibri"/>
                <a:ea typeface="Calibri"/>
                <a:cs typeface="Calibri"/>
                <a:sym typeface="Calibri"/>
              </a:endParaRPr>
            </a:p>
          </p:txBody>
        </p:sp>
        <p:cxnSp>
          <p:nvCxnSpPr>
            <p:cNvPr id="702" name="Google Shape;702;p39"/>
            <p:cNvCxnSpPr/>
            <p:nvPr/>
          </p:nvCxnSpPr>
          <p:spPr>
            <a:xfrm>
              <a:off x="1219200" y="2108200"/>
              <a:ext cx="0" cy="304800"/>
            </a:xfrm>
            <a:prstGeom prst="straightConnector1">
              <a:avLst/>
            </a:prstGeom>
            <a:noFill/>
            <a:ln cap="flat" cmpd="sng" w="9525">
              <a:solidFill>
                <a:srgbClr val="3333FF"/>
              </a:solidFill>
              <a:prstDash val="solid"/>
              <a:round/>
              <a:headEnd len="sm" w="sm" type="none"/>
              <a:tailEnd len="sm" w="sm" type="none"/>
            </a:ln>
          </p:spPr>
        </p:cxnSp>
        <p:cxnSp>
          <p:nvCxnSpPr>
            <p:cNvPr id="703" name="Google Shape;703;p39"/>
            <p:cNvCxnSpPr/>
            <p:nvPr/>
          </p:nvCxnSpPr>
          <p:spPr>
            <a:xfrm>
              <a:off x="1219200" y="279400"/>
              <a:ext cx="0" cy="304800"/>
            </a:xfrm>
            <a:prstGeom prst="straightConnector1">
              <a:avLst/>
            </a:prstGeom>
            <a:noFill/>
            <a:ln cap="flat" cmpd="sng" w="9525">
              <a:solidFill>
                <a:srgbClr val="3333FF"/>
              </a:solidFill>
              <a:prstDash val="solid"/>
              <a:round/>
              <a:headEnd len="sm" w="sm" type="none"/>
              <a:tailEnd len="sm" w="sm" type="none"/>
            </a:ln>
          </p:spPr>
        </p:cxnSp>
        <p:sp>
          <p:nvSpPr>
            <p:cNvPr id="704" name="Google Shape;704;p39"/>
            <p:cNvSpPr txBox="1"/>
            <p:nvPr/>
          </p:nvSpPr>
          <p:spPr>
            <a:xfrm>
              <a:off x="817473" y="2423023"/>
              <a:ext cx="813680" cy="237436"/>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660066"/>
                </a:buClr>
                <a:buSzPts val="1600"/>
                <a:buFont typeface="Verdana"/>
                <a:buNone/>
              </a:pPr>
              <a:r>
                <a:rPr b="1" lang="en-US" sz="1600">
                  <a:solidFill>
                    <a:srgbClr val="660066"/>
                  </a:solidFill>
                  <a:latin typeface="Verdana"/>
                  <a:ea typeface="Verdana"/>
                  <a:cs typeface="Verdana"/>
                  <a:sym typeface="Verdana"/>
                </a:rPr>
                <a:t>MemRead</a:t>
              </a:r>
              <a:endParaRPr sz="1200">
                <a:solidFill>
                  <a:schemeClr val="dk1"/>
                </a:solidFill>
                <a:latin typeface="Calibri"/>
                <a:ea typeface="Calibri"/>
                <a:cs typeface="Calibri"/>
                <a:sym typeface="Calibri"/>
              </a:endParaRPr>
            </a:p>
          </p:txBody>
        </p:sp>
        <p:sp>
          <p:nvSpPr>
            <p:cNvPr id="705" name="Google Shape;705;p39"/>
            <p:cNvSpPr txBox="1"/>
            <p:nvPr/>
          </p:nvSpPr>
          <p:spPr>
            <a:xfrm>
              <a:off x="800546" y="63199"/>
              <a:ext cx="847533" cy="237436"/>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660066"/>
                </a:buClr>
                <a:buSzPts val="1600"/>
                <a:buFont typeface="Verdana"/>
                <a:buNone/>
              </a:pPr>
              <a:r>
                <a:rPr b="1" lang="en-US" sz="1600">
                  <a:solidFill>
                    <a:srgbClr val="660066"/>
                  </a:solidFill>
                  <a:latin typeface="Verdana"/>
                  <a:ea typeface="Verdana"/>
                  <a:cs typeface="Verdana"/>
                  <a:sym typeface="Verdana"/>
                </a:rPr>
                <a:t>MemWrite</a:t>
              </a:r>
              <a:endParaRPr sz="12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89"/>
                                        </p:tgtEl>
                                        <p:attrNameLst>
                                          <p:attrName>style.visibility</p:attrName>
                                        </p:attrNameLst>
                                      </p:cBhvr>
                                      <p:to>
                                        <p:strVal val="visible"/>
                                      </p:to>
                                    </p:set>
                                    <p:anim calcmode="lin" valueType="num">
                                      <p:cBhvr additive="base">
                                        <p:cTn dur="250"/>
                                        <p:tgtEl>
                                          <p:spTgt spid="68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0"/>
                                        </p:tgtEl>
                                        <p:attrNameLst>
                                          <p:attrName>style.visibility</p:attrName>
                                        </p:attrNameLst>
                                      </p:cBhvr>
                                      <p:to>
                                        <p:strVal val="visible"/>
                                      </p:to>
                                    </p:set>
                                    <p:anim calcmode="lin" valueType="num">
                                      <p:cBhvr additive="base">
                                        <p:cTn dur="500"/>
                                        <p:tgtEl>
                                          <p:spTgt spid="69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500"/>
                                        <p:tgtEl>
                                          <p:spTgt spid="6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grpSp>
        <p:nvGrpSpPr>
          <p:cNvPr id="240" name="Google Shape;240;p4"/>
          <p:cNvGrpSpPr/>
          <p:nvPr/>
        </p:nvGrpSpPr>
        <p:grpSpPr>
          <a:xfrm>
            <a:off x="-13518" y="-17668"/>
            <a:ext cx="1569720" cy="1722120"/>
            <a:chOff x="-63500" y="-109804"/>
            <a:chExt cx="1206500" cy="1333500"/>
          </a:xfrm>
        </p:grpSpPr>
        <p:sp>
          <p:nvSpPr>
            <p:cNvPr id="241" name="Google Shape;241;p4"/>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242" name="Google Shape;242;p4"/>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243" name="Google Shape;243;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244" name="Google Shape;244;p4"/>
          <p:cNvSpPr txBox="1"/>
          <p:nvPr/>
        </p:nvSpPr>
        <p:spPr>
          <a:xfrm>
            <a:off x="7332453" y="104728"/>
            <a:ext cx="4859547" cy="754694"/>
          </a:xfrm>
          <a:prstGeom prst="rect">
            <a:avLst/>
          </a:prstGeom>
          <a:solidFill>
            <a:srgbClr val="B4C7E7"/>
          </a:solid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None/>
            </a:pPr>
            <a:r>
              <a:rPr b="1" i="0" lang="en-US" sz="3200" u="none" cap="none" strike="noStrike">
                <a:solidFill>
                  <a:srgbClr val="000000"/>
                </a:solidFill>
                <a:latin typeface="Calibri"/>
                <a:ea typeface="Calibri"/>
                <a:cs typeface="Calibri"/>
                <a:sym typeface="Calibri"/>
              </a:rPr>
              <a:t>Các</a:t>
            </a:r>
            <a:r>
              <a:rPr b="1" i="0" lang="en-US" sz="3200" u="none" cap="none" strike="noStrike">
                <a:solidFill>
                  <a:srgbClr val="000000"/>
                </a:solidFill>
                <a:latin typeface="Calibri"/>
                <a:ea typeface="Calibri"/>
                <a:cs typeface="Calibri"/>
                <a:sym typeface="Calibri"/>
              </a:rPr>
              <a:t> phép toán số học</a:t>
            </a:r>
            <a:endParaRPr b="1" i="0" sz="3200" u="none" cap="none" strike="noStrike">
              <a:solidFill>
                <a:srgbClr val="000000"/>
              </a:solidFill>
              <a:latin typeface="Calibri"/>
              <a:ea typeface="Calibri"/>
              <a:cs typeface="Calibri"/>
              <a:sym typeface="Calibri"/>
            </a:endParaRPr>
          </a:p>
        </p:txBody>
      </p:sp>
      <p:sp>
        <p:nvSpPr>
          <p:cNvPr id="245" name="Google Shape;245;p4"/>
          <p:cNvSpPr txBox="1"/>
          <p:nvPr/>
        </p:nvSpPr>
        <p:spPr>
          <a:xfrm>
            <a:off x="758446" y="2182483"/>
            <a:ext cx="4424680" cy="298673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4000"/>
              <a:buFont typeface="Arial"/>
              <a:buChar char="•"/>
            </a:pPr>
            <a:r>
              <a:rPr lang="en-US" sz="4000">
                <a:solidFill>
                  <a:schemeClr val="dk1"/>
                </a:solidFill>
                <a:latin typeface="Calibri"/>
                <a:ea typeface="Calibri"/>
                <a:cs typeface="Calibri"/>
                <a:sym typeface="Calibri"/>
              </a:rPr>
              <a:t> Phép cộng </a:t>
            </a:r>
            <a:endParaRPr sz="24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4000"/>
              <a:buFont typeface="Arial"/>
              <a:buChar char="•"/>
            </a:pPr>
            <a:r>
              <a:rPr lang="en-US" sz="4000">
                <a:solidFill>
                  <a:schemeClr val="dk1"/>
                </a:solidFill>
                <a:latin typeface="Calibri"/>
                <a:ea typeface="Calibri"/>
                <a:cs typeface="Calibri"/>
                <a:sym typeface="Calibri"/>
              </a:rPr>
              <a:t> Phép trừ</a:t>
            </a:r>
            <a:endParaRPr sz="40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4000"/>
              <a:buFont typeface="Arial"/>
              <a:buChar char="•"/>
            </a:pPr>
            <a:r>
              <a:rPr lang="en-US" sz="4000">
                <a:solidFill>
                  <a:schemeClr val="dk1"/>
                </a:solidFill>
                <a:latin typeface="Calibri"/>
                <a:ea typeface="Calibri"/>
                <a:cs typeface="Calibri"/>
                <a:sym typeface="Calibri"/>
              </a:rPr>
              <a:t> Phép nhân</a:t>
            </a:r>
            <a:endParaRPr sz="24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4000"/>
              <a:buFont typeface="Arial"/>
              <a:buChar char="•"/>
            </a:pPr>
            <a:r>
              <a:rPr lang="en-US" sz="4000">
                <a:solidFill>
                  <a:schemeClr val="dk1"/>
                </a:solidFill>
                <a:latin typeface="Calibri"/>
                <a:ea typeface="Calibri"/>
                <a:cs typeface="Calibri"/>
                <a:sym typeface="Calibri"/>
              </a:rPr>
              <a:t> Phép chia</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grpSp>
        <p:nvGrpSpPr>
          <p:cNvPr id="710" name="Google Shape;710;p40"/>
          <p:cNvGrpSpPr/>
          <p:nvPr/>
        </p:nvGrpSpPr>
        <p:grpSpPr>
          <a:xfrm>
            <a:off x="-13518" y="-17668"/>
            <a:ext cx="1569720" cy="1722120"/>
            <a:chOff x="-63500" y="-109804"/>
            <a:chExt cx="1206500" cy="1333500"/>
          </a:xfrm>
        </p:grpSpPr>
        <p:sp>
          <p:nvSpPr>
            <p:cNvPr id="711" name="Google Shape;711;p40"/>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712" name="Google Shape;712;p40"/>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713" name="Google Shape;713;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714" name="Google Shape;714;p40"/>
          <p:cNvSpPr txBox="1"/>
          <p:nvPr/>
        </p:nvSpPr>
        <p:spPr>
          <a:xfrm>
            <a:off x="3778408" y="326118"/>
            <a:ext cx="4635183"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Truy xuất vùng nhớ</a:t>
            </a:r>
            <a:endParaRPr b="1" i="0" sz="3600" u="none" cap="none" strike="noStrike">
              <a:solidFill>
                <a:srgbClr val="000000"/>
              </a:solidFill>
              <a:latin typeface="Calibri"/>
              <a:ea typeface="Calibri"/>
              <a:cs typeface="Calibri"/>
              <a:sym typeface="Calibri"/>
            </a:endParaRPr>
          </a:p>
        </p:txBody>
      </p:sp>
      <p:pic>
        <p:nvPicPr>
          <p:cNvPr id="715" name="Google Shape;715;p40"/>
          <p:cNvPicPr preferRelativeResize="0"/>
          <p:nvPr/>
        </p:nvPicPr>
        <p:blipFill rotWithShape="1">
          <a:blip r:embed="rId4">
            <a:alphaModFix/>
          </a:blip>
          <a:srcRect b="0" l="0" r="0" t="0"/>
          <a:stretch/>
        </p:blipFill>
        <p:spPr>
          <a:xfrm>
            <a:off x="1528066" y="1676316"/>
            <a:ext cx="9247239" cy="48806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14"/>
                                        </p:tgtEl>
                                        <p:attrNameLst>
                                          <p:attrName>style.visibility</p:attrName>
                                        </p:attrNameLst>
                                      </p:cBhvr>
                                      <p:to>
                                        <p:strVal val="visible"/>
                                      </p:to>
                                    </p:set>
                                    <p:anim calcmode="lin" valueType="num">
                                      <p:cBhvr additive="base">
                                        <p:cTn dur="250"/>
                                        <p:tgtEl>
                                          <p:spTgt spid="71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grpSp>
        <p:nvGrpSpPr>
          <p:cNvPr id="720" name="Google Shape;720;p41"/>
          <p:cNvGrpSpPr/>
          <p:nvPr/>
        </p:nvGrpSpPr>
        <p:grpSpPr>
          <a:xfrm>
            <a:off x="-13518" y="-17668"/>
            <a:ext cx="1569720" cy="1722120"/>
            <a:chOff x="-63500" y="-109804"/>
            <a:chExt cx="1206500" cy="1333500"/>
          </a:xfrm>
        </p:grpSpPr>
        <p:sp>
          <p:nvSpPr>
            <p:cNvPr id="721" name="Google Shape;721;p41"/>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722" name="Google Shape;722;p41"/>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723" name="Google Shape;723;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724" name="Google Shape;724;p41"/>
          <p:cNvSpPr txBox="1"/>
          <p:nvPr/>
        </p:nvSpPr>
        <p:spPr>
          <a:xfrm>
            <a:off x="3778408" y="326118"/>
            <a:ext cx="4635183"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Truy xuất vùng nhớ</a:t>
            </a:r>
            <a:endParaRPr b="1" i="0" sz="3600" u="none" cap="none" strike="noStrike">
              <a:solidFill>
                <a:srgbClr val="000000"/>
              </a:solidFill>
              <a:latin typeface="Calibri"/>
              <a:ea typeface="Calibri"/>
              <a:cs typeface="Calibri"/>
              <a:sym typeface="Calibri"/>
            </a:endParaRPr>
          </a:p>
        </p:txBody>
      </p:sp>
      <p:pic>
        <p:nvPicPr>
          <p:cNvPr id="725" name="Google Shape;725;p41"/>
          <p:cNvPicPr preferRelativeResize="0"/>
          <p:nvPr/>
        </p:nvPicPr>
        <p:blipFill rotWithShape="1">
          <a:blip r:embed="rId4">
            <a:alphaModFix/>
          </a:blip>
          <a:srcRect b="0" l="0" r="0" t="0"/>
          <a:stretch/>
        </p:blipFill>
        <p:spPr>
          <a:xfrm>
            <a:off x="1206500" y="1937331"/>
            <a:ext cx="9402432" cy="4768269"/>
          </a:xfrm>
          <a:prstGeom prst="rect">
            <a:avLst/>
          </a:prstGeom>
          <a:noFill/>
          <a:ln>
            <a:noFill/>
          </a:ln>
        </p:spPr>
      </p:pic>
      <p:sp>
        <p:nvSpPr>
          <p:cNvPr id="726" name="Google Shape;726;p41"/>
          <p:cNvSpPr txBox="1"/>
          <p:nvPr/>
        </p:nvSpPr>
        <p:spPr>
          <a:xfrm>
            <a:off x="856301" y="1429500"/>
            <a:ext cx="10479397"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Cần </a:t>
            </a:r>
            <a:r>
              <a:rPr b="1" i="1" lang="en-US" sz="2400">
                <a:solidFill>
                  <a:srgbClr val="548135"/>
                </a:solidFill>
                <a:latin typeface="Calibri"/>
                <a:ea typeface="Calibri"/>
                <a:cs typeface="Calibri"/>
                <a:sym typeface="Calibri"/>
              </a:rPr>
              <a:t>Read Data 2 </a:t>
            </a:r>
            <a:r>
              <a:rPr lang="en-US" sz="2400">
                <a:solidFill>
                  <a:schemeClr val="dk1"/>
                </a:solidFill>
                <a:latin typeface="Calibri"/>
                <a:ea typeface="Calibri"/>
                <a:cs typeface="Calibri"/>
                <a:sym typeface="Calibri"/>
              </a:rPr>
              <a:t>(Decode) để đưa vào </a:t>
            </a:r>
            <a:r>
              <a:rPr b="1" i="1" lang="en-US" sz="2400">
                <a:solidFill>
                  <a:srgbClr val="548135"/>
                </a:solidFill>
                <a:latin typeface="Calibri"/>
                <a:ea typeface="Calibri"/>
                <a:cs typeface="Calibri"/>
                <a:sym typeface="Calibri"/>
              </a:rPr>
              <a:t>Write Data </a:t>
            </a:r>
            <a:endParaRPr sz="2400">
              <a:solidFill>
                <a:srgbClr val="548135"/>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24"/>
                                        </p:tgtEl>
                                        <p:attrNameLst>
                                          <p:attrName>style.visibility</p:attrName>
                                        </p:attrNameLst>
                                      </p:cBhvr>
                                      <p:to>
                                        <p:strVal val="visible"/>
                                      </p:to>
                                    </p:set>
                                    <p:anim calcmode="lin" valueType="num">
                                      <p:cBhvr additive="base">
                                        <p:cTn dur="250"/>
                                        <p:tgtEl>
                                          <p:spTgt spid="72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grpSp>
        <p:nvGrpSpPr>
          <p:cNvPr id="731" name="Google Shape;731;p42"/>
          <p:cNvGrpSpPr/>
          <p:nvPr/>
        </p:nvGrpSpPr>
        <p:grpSpPr>
          <a:xfrm>
            <a:off x="-13518" y="-17668"/>
            <a:ext cx="1569720" cy="1722120"/>
            <a:chOff x="-63500" y="-109804"/>
            <a:chExt cx="1206500" cy="1333500"/>
          </a:xfrm>
        </p:grpSpPr>
        <p:sp>
          <p:nvSpPr>
            <p:cNvPr id="732" name="Google Shape;732;p42"/>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733" name="Google Shape;733;p42"/>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734" name="Google Shape;734;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735" name="Google Shape;735;p42"/>
          <p:cNvSpPr txBox="1"/>
          <p:nvPr/>
        </p:nvSpPr>
        <p:spPr>
          <a:xfrm>
            <a:off x="3778408" y="326118"/>
            <a:ext cx="4635183"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Truy xuất vùng nhớ</a:t>
            </a:r>
            <a:endParaRPr b="1" i="0" sz="3600" u="none" cap="none" strike="noStrike">
              <a:solidFill>
                <a:srgbClr val="000000"/>
              </a:solidFill>
              <a:latin typeface="Calibri"/>
              <a:ea typeface="Calibri"/>
              <a:cs typeface="Calibri"/>
              <a:sym typeface="Calibri"/>
            </a:endParaRPr>
          </a:p>
        </p:txBody>
      </p:sp>
      <p:sp>
        <p:nvSpPr>
          <p:cNvPr id="736" name="Google Shape;736;p42"/>
          <p:cNvSpPr txBox="1"/>
          <p:nvPr/>
        </p:nvSpPr>
        <p:spPr>
          <a:xfrm>
            <a:off x="856301" y="1333500"/>
            <a:ext cx="10479397"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548135"/>
              </a:buClr>
              <a:buSzPts val="2400"/>
              <a:buFont typeface="Calibri"/>
              <a:buNone/>
            </a:pPr>
            <a:r>
              <a:rPr b="1" lang="en-US" sz="2400">
                <a:solidFill>
                  <a:srgbClr val="548135"/>
                </a:solidFill>
                <a:latin typeface="Calibri"/>
                <a:ea typeface="Calibri"/>
                <a:cs typeface="Calibri"/>
                <a:sym typeface="Calibri"/>
              </a:rPr>
              <a:t>Lệnh không truy xuất vùng nhớ</a:t>
            </a:r>
            <a:endParaRPr b="1" sz="2400">
              <a:solidFill>
                <a:srgbClr val="548135"/>
              </a:solidFill>
              <a:latin typeface="Calibri"/>
              <a:ea typeface="Calibri"/>
              <a:cs typeface="Calibri"/>
              <a:sym typeface="Calibri"/>
            </a:endParaRPr>
          </a:p>
        </p:txBody>
      </p:sp>
      <p:pic>
        <p:nvPicPr>
          <p:cNvPr id="737" name="Google Shape;737;p42"/>
          <p:cNvPicPr preferRelativeResize="0"/>
          <p:nvPr/>
        </p:nvPicPr>
        <p:blipFill rotWithShape="1">
          <a:blip r:embed="rId4">
            <a:alphaModFix/>
          </a:blip>
          <a:srcRect b="0" l="0" r="0" t="0"/>
          <a:stretch/>
        </p:blipFill>
        <p:spPr>
          <a:xfrm>
            <a:off x="493043" y="2072849"/>
            <a:ext cx="8610600" cy="4410075"/>
          </a:xfrm>
          <a:prstGeom prst="rect">
            <a:avLst/>
          </a:prstGeom>
          <a:noFill/>
          <a:ln>
            <a:noFill/>
          </a:ln>
        </p:spPr>
      </p:pic>
      <p:sp>
        <p:nvSpPr>
          <p:cNvPr id="738" name="Google Shape;738;p42"/>
          <p:cNvSpPr/>
          <p:nvPr/>
        </p:nvSpPr>
        <p:spPr>
          <a:xfrm>
            <a:off x="8671591" y="2072849"/>
            <a:ext cx="3114261" cy="295461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660066"/>
              </a:buClr>
              <a:buSzPts val="2400"/>
              <a:buFont typeface="Calibri"/>
              <a:buNone/>
            </a:pPr>
            <a:r>
              <a:rPr b="1" lang="en-US" sz="2400">
                <a:solidFill>
                  <a:srgbClr val="660066"/>
                </a:solidFill>
                <a:latin typeface="Calibri"/>
                <a:ea typeface="Calibri"/>
                <a:cs typeface="Calibri"/>
                <a:sym typeface="Calibri"/>
              </a:rPr>
              <a:t>MemToReg</a:t>
            </a:r>
            <a:endParaRPr sz="20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Tín hiệu điều khiển giúp lựa chọn giá trị lưu vào thanh ghi là từ Read Data hay từ ALU result</a:t>
            </a:r>
            <a:endParaRPr sz="20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35"/>
                                        </p:tgtEl>
                                        <p:attrNameLst>
                                          <p:attrName>style.visibility</p:attrName>
                                        </p:attrNameLst>
                                      </p:cBhvr>
                                      <p:to>
                                        <p:strVal val="visible"/>
                                      </p:to>
                                    </p:set>
                                    <p:anim calcmode="lin" valueType="num">
                                      <p:cBhvr additive="base">
                                        <p:cTn dur="250"/>
                                        <p:tgtEl>
                                          <p:spTgt spid="73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36"/>
                                        </p:tgtEl>
                                        <p:attrNameLst>
                                          <p:attrName>style.visibility</p:attrName>
                                        </p:attrNameLst>
                                      </p:cBhvr>
                                      <p:to>
                                        <p:strVal val="visible"/>
                                      </p:to>
                                    </p:set>
                                    <p:anim calcmode="lin" valueType="num">
                                      <p:cBhvr additive="base">
                                        <p:cTn dur="500"/>
                                        <p:tgtEl>
                                          <p:spTgt spid="73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2000"/>
                                        <p:tgtEl>
                                          <p:spTgt spid="737"/>
                                        </p:tgtEl>
                                      </p:cBhvr>
                                    </p:animEffect>
                                  </p:childTnLst>
                                </p:cTn>
                              </p:par>
                              <p:par>
                                <p:cTn fill="hold" nodeType="with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2000"/>
                                        <p:tgtEl>
                                          <p:spTgt spid="7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grpSp>
        <p:nvGrpSpPr>
          <p:cNvPr id="743" name="Google Shape;743;p43"/>
          <p:cNvGrpSpPr/>
          <p:nvPr/>
        </p:nvGrpSpPr>
        <p:grpSpPr>
          <a:xfrm>
            <a:off x="-13518" y="-17668"/>
            <a:ext cx="1569720" cy="1722120"/>
            <a:chOff x="-63500" y="-109804"/>
            <a:chExt cx="1206500" cy="1333500"/>
          </a:xfrm>
        </p:grpSpPr>
        <p:sp>
          <p:nvSpPr>
            <p:cNvPr id="744" name="Google Shape;744;p43"/>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745" name="Google Shape;745;p43"/>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746" name="Google Shape;746;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747" name="Google Shape;747;p43"/>
          <p:cNvSpPr txBox="1"/>
          <p:nvPr/>
        </p:nvSpPr>
        <p:spPr>
          <a:xfrm>
            <a:off x="3778408" y="326118"/>
            <a:ext cx="5319410"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Lưu trữ (Result Write)</a:t>
            </a:r>
            <a:endParaRPr b="1" i="0" sz="3600" u="none" cap="none" strike="noStrike">
              <a:solidFill>
                <a:srgbClr val="000000"/>
              </a:solidFill>
              <a:latin typeface="Calibri"/>
              <a:ea typeface="Calibri"/>
              <a:cs typeface="Calibri"/>
              <a:sym typeface="Calibri"/>
            </a:endParaRPr>
          </a:p>
        </p:txBody>
      </p:sp>
      <p:sp>
        <p:nvSpPr>
          <p:cNvPr id="748" name="Google Shape;748;p43"/>
          <p:cNvSpPr txBox="1"/>
          <p:nvPr/>
        </p:nvSpPr>
        <p:spPr>
          <a:xfrm>
            <a:off x="856301" y="1464287"/>
            <a:ext cx="10479397"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Đưa kết quả vào thanh ghi (đối với những lệnh có ghi kết quả)</a:t>
            </a:r>
            <a:endParaRPr sz="1800">
              <a:solidFill>
                <a:schemeClr val="dk1"/>
              </a:solidFill>
              <a:latin typeface="Calibri"/>
              <a:ea typeface="Calibri"/>
              <a:cs typeface="Calibri"/>
              <a:sym typeface="Calibri"/>
            </a:endParaRPr>
          </a:p>
        </p:txBody>
      </p:sp>
      <p:pic>
        <p:nvPicPr>
          <p:cNvPr id="749" name="Google Shape;749;p43"/>
          <p:cNvPicPr preferRelativeResize="0"/>
          <p:nvPr/>
        </p:nvPicPr>
        <p:blipFill rotWithShape="1">
          <a:blip r:embed="rId4">
            <a:alphaModFix/>
          </a:blip>
          <a:srcRect b="0" l="0" r="0" t="0"/>
          <a:stretch/>
        </p:blipFill>
        <p:spPr>
          <a:xfrm>
            <a:off x="1528066" y="2505672"/>
            <a:ext cx="9020664" cy="39638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47"/>
                                        </p:tgtEl>
                                        <p:attrNameLst>
                                          <p:attrName>style.visibility</p:attrName>
                                        </p:attrNameLst>
                                      </p:cBhvr>
                                      <p:to>
                                        <p:strVal val="visible"/>
                                      </p:to>
                                    </p:set>
                                    <p:anim calcmode="lin" valueType="num">
                                      <p:cBhvr additive="base">
                                        <p:cTn dur="250"/>
                                        <p:tgtEl>
                                          <p:spTgt spid="74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2000"/>
                                        <p:tgtEl>
                                          <p:spTgt spid="749"/>
                                        </p:tgtEl>
                                      </p:cBhvr>
                                    </p:animEffect>
                                  </p:childTnLst>
                                </p:cTn>
                              </p:par>
                              <p:par>
                                <p:cTn fill="hold" nodeType="with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2000"/>
                                        <p:tgtEl>
                                          <p:spTgt spid="7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grpSp>
        <p:nvGrpSpPr>
          <p:cNvPr id="754" name="Google Shape;754;p44"/>
          <p:cNvGrpSpPr/>
          <p:nvPr/>
        </p:nvGrpSpPr>
        <p:grpSpPr>
          <a:xfrm>
            <a:off x="-13518" y="-17668"/>
            <a:ext cx="1569720" cy="1722120"/>
            <a:chOff x="-63500" y="-109804"/>
            <a:chExt cx="1206500" cy="1333500"/>
          </a:xfrm>
        </p:grpSpPr>
        <p:sp>
          <p:nvSpPr>
            <p:cNvPr id="755" name="Google Shape;755;p44"/>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756" name="Google Shape;756;p44"/>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757" name="Google Shape;757;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758" name="Google Shape;758;p44"/>
          <p:cNvSpPr txBox="1"/>
          <p:nvPr/>
        </p:nvSpPr>
        <p:spPr>
          <a:xfrm>
            <a:off x="3778408" y="326118"/>
            <a:ext cx="5319410"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Lưu trữ (Result Write)</a:t>
            </a:r>
            <a:endParaRPr b="1" i="0" sz="3600" u="none" cap="none" strike="noStrike">
              <a:solidFill>
                <a:srgbClr val="000000"/>
              </a:solidFill>
              <a:latin typeface="Calibri"/>
              <a:ea typeface="Calibri"/>
              <a:cs typeface="Calibri"/>
              <a:sym typeface="Calibri"/>
            </a:endParaRPr>
          </a:p>
        </p:txBody>
      </p:sp>
      <p:pic>
        <p:nvPicPr>
          <p:cNvPr id="759" name="Google Shape;759;p44"/>
          <p:cNvPicPr preferRelativeResize="0"/>
          <p:nvPr/>
        </p:nvPicPr>
        <p:blipFill rotWithShape="1">
          <a:blip r:embed="rId4">
            <a:alphaModFix/>
          </a:blip>
          <a:srcRect b="0" l="0" r="0" t="0"/>
          <a:stretch/>
        </p:blipFill>
        <p:spPr>
          <a:xfrm>
            <a:off x="1311965" y="1676316"/>
            <a:ext cx="9422296" cy="4989527"/>
          </a:xfrm>
          <a:prstGeom prst="rect">
            <a:avLst/>
          </a:prstGeom>
          <a:noFill/>
          <a:ln>
            <a:noFill/>
          </a:ln>
        </p:spPr>
      </p:pic>
      <p:sp>
        <p:nvSpPr>
          <p:cNvPr id="760" name="Google Shape;760;p44"/>
          <p:cNvSpPr txBox="1"/>
          <p:nvPr/>
        </p:nvSpPr>
        <p:spPr>
          <a:xfrm>
            <a:off x="856301" y="1464287"/>
            <a:ext cx="10479397"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548135"/>
              </a:buClr>
              <a:buSzPts val="2400"/>
              <a:buFont typeface="Arial"/>
              <a:buNone/>
            </a:pPr>
            <a:r>
              <a:rPr b="1" lang="en-US" sz="2400">
                <a:solidFill>
                  <a:srgbClr val="548135"/>
                </a:solidFill>
                <a:latin typeface="Arial"/>
                <a:ea typeface="Arial"/>
                <a:cs typeface="Arial"/>
                <a:sym typeface="Arial"/>
              </a:rPr>
              <a:t>Ví dụ</a:t>
            </a:r>
            <a:endParaRPr b="1" sz="1800">
              <a:solidFill>
                <a:srgbClr val="548135"/>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58"/>
                                        </p:tgtEl>
                                        <p:attrNameLst>
                                          <p:attrName>style.visibility</p:attrName>
                                        </p:attrNameLst>
                                      </p:cBhvr>
                                      <p:to>
                                        <p:strVal val="visible"/>
                                      </p:to>
                                    </p:set>
                                    <p:anim calcmode="lin" valueType="num">
                                      <p:cBhvr additive="base">
                                        <p:cTn dur="250"/>
                                        <p:tgtEl>
                                          <p:spTgt spid="75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2000"/>
                                        <p:tgtEl>
                                          <p:spTgt spid="7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grpSp>
        <p:nvGrpSpPr>
          <p:cNvPr id="765" name="Google Shape;765;p45"/>
          <p:cNvGrpSpPr/>
          <p:nvPr/>
        </p:nvGrpSpPr>
        <p:grpSpPr>
          <a:xfrm>
            <a:off x="-13518" y="-17668"/>
            <a:ext cx="1569720" cy="1722120"/>
            <a:chOff x="-63500" y="-109804"/>
            <a:chExt cx="1206500" cy="1333500"/>
          </a:xfrm>
        </p:grpSpPr>
        <p:sp>
          <p:nvSpPr>
            <p:cNvPr id="766" name="Google Shape;766;p45"/>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767" name="Google Shape;767;p45"/>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768" name="Google Shape;768;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769" name="Google Shape;769;p45"/>
          <p:cNvSpPr txBox="1"/>
          <p:nvPr/>
        </p:nvSpPr>
        <p:spPr>
          <a:xfrm>
            <a:off x="4632404" y="367017"/>
            <a:ext cx="2927192"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Hiện thực</a:t>
            </a:r>
            <a:endParaRPr b="1" i="0" sz="3600" u="none" cap="none" strike="noStrike">
              <a:solidFill>
                <a:srgbClr val="000000"/>
              </a:solidFill>
              <a:latin typeface="Calibri"/>
              <a:ea typeface="Calibri"/>
              <a:cs typeface="Calibri"/>
              <a:sym typeface="Calibri"/>
            </a:endParaRPr>
          </a:p>
        </p:txBody>
      </p:sp>
      <p:pic>
        <p:nvPicPr>
          <p:cNvPr id="770" name="Google Shape;770;p45"/>
          <p:cNvPicPr preferRelativeResize="0"/>
          <p:nvPr/>
        </p:nvPicPr>
        <p:blipFill rotWithShape="1">
          <a:blip r:embed="rId4">
            <a:alphaModFix/>
          </a:blip>
          <a:srcRect b="0" l="0" r="0" t="0"/>
          <a:stretch/>
        </p:blipFill>
        <p:spPr>
          <a:xfrm>
            <a:off x="1528066" y="0"/>
            <a:ext cx="10391179" cy="67514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69"/>
                                        </p:tgtEl>
                                        <p:attrNameLst>
                                          <p:attrName>style.visibility</p:attrName>
                                        </p:attrNameLst>
                                      </p:cBhvr>
                                      <p:to>
                                        <p:strVal val="visible"/>
                                      </p:to>
                                    </p:set>
                                    <p:anim calcmode="lin" valueType="num">
                                      <p:cBhvr additive="base">
                                        <p:cTn dur="250"/>
                                        <p:tgtEl>
                                          <p:spTgt spid="76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2000"/>
                                        <p:tgtEl>
                                          <p:spTgt spid="7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grpSp>
        <p:nvGrpSpPr>
          <p:cNvPr id="775" name="Google Shape;775;p46"/>
          <p:cNvGrpSpPr/>
          <p:nvPr/>
        </p:nvGrpSpPr>
        <p:grpSpPr>
          <a:xfrm>
            <a:off x="-13518" y="-17668"/>
            <a:ext cx="1569720" cy="1722120"/>
            <a:chOff x="-63500" y="-109804"/>
            <a:chExt cx="1206500" cy="1333500"/>
          </a:xfrm>
        </p:grpSpPr>
        <p:sp>
          <p:nvSpPr>
            <p:cNvPr id="776" name="Google Shape;776;p46"/>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777" name="Google Shape;777;p46"/>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778" name="Google Shape;778;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779" name="Google Shape;779;p46"/>
          <p:cNvSpPr txBox="1"/>
          <p:nvPr/>
        </p:nvSpPr>
        <p:spPr>
          <a:xfrm>
            <a:off x="4632404" y="367017"/>
            <a:ext cx="2927192"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Hiện thực</a:t>
            </a:r>
            <a:endParaRPr b="1" i="0" sz="3600" u="none" cap="none" strike="noStrike">
              <a:solidFill>
                <a:srgbClr val="000000"/>
              </a:solidFill>
              <a:latin typeface="Calibri"/>
              <a:ea typeface="Calibri"/>
              <a:cs typeface="Calibri"/>
              <a:sym typeface="Calibri"/>
            </a:endParaRPr>
          </a:p>
        </p:txBody>
      </p:sp>
      <p:pic>
        <p:nvPicPr>
          <p:cNvPr id="780" name="Google Shape;780;p46"/>
          <p:cNvPicPr preferRelativeResize="0"/>
          <p:nvPr/>
        </p:nvPicPr>
        <p:blipFill rotWithShape="1">
          <a:blip r:embed="rId4">
            <a:alphaModFix/>
          </a:blip>
          <a:srcRect b="0" l="0" r="0" t="0"/>
          <a:stretch/>
        </p:blipFill>
        <p:spPr>
          <a:xfrm>
            <a:off x="4632403" y="1013348"/>
            <a:ext cx="7559597" cy="5844652"/>
          </a:xfrm>
          <a:prstGeom prst="rect">
            <a:avLst/>
          </a:prstGeom>
          <a:noFill/>
          <a:ln>
            <a:noFill/>
          </a:ln>
        </p:spPr>
      </p:pic>
      <p:sp>
        <p:nvSpPr>
          <p:cNvPr id="781" name="Google Shape;781;p46"/>
          <p:cNvSpPr txBox="1"/>
          <p:nvPr/>
        </p:nvSpPr>
        <p:spPr>
          <a:xfrm>
            <a:off x="771342" y="2977001"/>
            <a:ext cx="3740983" cy="5231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548135"/>
              </a:buClr>
              <a:buSzPts val="2800"/>
              <a:buFont typeface="Calibri"/>
              <a:buNone/>
            </a:pPr>
            <a:r>
              <a:rPr b="1" lang="en-US" sz="2800">
                <a:solidFill>
                  <a:srgbClr val="548135"/>
                </a:solidFill>
                <a:latin typeface="Calibri"/>
                <a:ea typeface="Calibri"/>
                <a:cs typeface="Calibri"/>
                <a:sym typeface="Calibri"/>
              </a:rPr>
              <a:t>Datapath Control</a:t>
            </a:r>
            <a:endParaRPr sz="1800">
              <a:solidFill>
                <a:srgbClr val="548135"/>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79"/>
                                        </p:tgtEl>
                                        <p:attrNameLst>
                                          <p:attrName>style.visibility</p:attrName>
                                        </p:attrNameLst>
                                      </p:cBhvr>
                                      <p:to>
                                        <p:strVal val="visible"/>
                                      </p:to>
                                    </p:set>
                                    <p:anim calcmode="lin" valueType="num">
                                      <p:cBhvr additive="base">
                                        <p:cTn dur="250"/>
                                        <p:tgtEl>
                                          <p:spTgt spid="77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grpSp>
        <p:nvGrpSpPr>
          <p:cNvPr id="786" name="Google Shape;786;p47"/>
          <p:cNvGrpSpPr/>
          <p:nvPr/>
        </p:nvGrpSpPr>
        <p:grpSpPr>
          <a:xfrm>
            <a:off x="-13518" y="-17668"/>
            <a:ext cx="1569720" cy="1722120"/>
            <a:chOff x="-63500" y="-109804"/>
            <a:chExt cx="1206500" cy="1333500"/>
          </a:xfrm>
        </p:grpSpPr>
        <p:sp>
          <p:nvSpPr>
            <p:cNvPr id="787" name="Google Shape;787;p47"/>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788" name="Google Shape;788;p47"/>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789" name="Google Shape;789;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790" name="Google Shape;790;p47"/>
          <p:cNvSpPr txBox="1"/>
          <p:nvPr/>
        </p:nvSpPr>
        <p:spPr>
          <a:xfrm>
            <a:off x="4632404" y="367017"/>
            <a:ext cx="2927192"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Hiện thực</a:t>
            </a:r>
            <a:endParaRPr b="1" i="0" sz="3600" u="none" cap="none" strike="noStrike">
              <a:solidFill>
                <a:srgbClr val="000000"/>
              </a:solidFill>
              <a:latin typeface="Calibri"/>
              <a:ea typeface="Calibri"/>
              <a:cs typeface="Calibri"/>
              <a:sym typeface="Calibri"/>
            </a:endParaRPr>
          </a:p>
        </p:txBody>
      </p:sp>
      <p:sp>
        <p:nvSpPr>
          <p:cNvPr id="791" name="Google Shape;791;p47"/>
          <p:cNvSpPr txBox="1"/>
          <p:nvPr/>
        </p:nvSpPr>
        <p:spPr>
          <a:xfrm>
            <a:off x="547861" y="1704452"/>
            <a:ext cx="10111115" cy="5847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85623"/>
              </a:buClr>
              <a:buSzPts val="3200"/>
              <a:buFont typeface="Calibri"/>
              <a:buNone/>
            </a:pPr>
            <a:r>
              <a:rPr b="1" lang="en-US" sz="3200">
                <a:solidFill>
                  <a:srgbClr val="385623"/>
                </a:solidFill>
                <a:latin typeface="Calibri"/>
                <a:ea typeface="Calibri"/>
                <a:cs typeface="Calibri"/>
                <a:sym typeface="Calibri"/>
              </a:rPr>
              <a:t>Tín hiệu tương ứng với mỗi lệnh</a:t>
            </a:r>
            <a:endParaRPr b="1" sz="3200">
              <a:solidFill>
                <a:srgbClr val="385623"/>
              </a:solidFill>
              <a:latin typeface="Calibri"/>
              <a:ea typeface="Calibri"/>
              <a:cs typeface="Calibri"/>
              <a:sym typeface="Calibri"/>
            </a:endParaRPr>
          </a:p>
        </p:txBody>
      </p:sp>
      <p:pic>
        <p:nvPicPr>
          <p:cNvPr id="792" name="Google Shape;792;p47"/>
          <p:cNvPicPr preferRelativeResize="0"/>
          <p:nvPr/>
        </p:nvPicPr>
        <p:blipFill rotWithShape="1">
          <a:blip r:embed="rId4">
            <a:alphaModFix/>
          </a:blip>
          <a:srcRect b="0" l="0" r="0" t="0"/>
          <a:stretch/>
        </p:blipFill>
        <p:spPr>
          <a:xfrm>
            <a:off x="569843" y="2575235"/>
            <a:ext cx="11160339" cy="32544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90"/>
                                        </p:tgtEl>
                                        <p:attrNameLst>
                                          <p:attrName>style.visibility</p:attrName>
                                        </p:attrNameLst>
                                      </p:cBhvr>
                                      <p:to>
                                        <p:strVal val="visible"/>
                                      </p:to>
                                    </p:set>
                                    <p:anim calcmode="lin" valueType="num">
                                      <p:cBhvr additive="base">
                                        <p:cTn dur="250"/>
                                        <p:tgtEl>
                                          <p:spTgt spid="79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grpSp>
        <p:nvGrpSpPr>
          <p:cNvPr id="797" name="Google Shape;797;p48"/>
          <p:cNvGrpSpPr/>
          <p:nvPr/>
        </p:nvGrpSpPr>
        <p:grpSpPr>
          <a:xfrm>
            <a:off x="-13518" y="-17668"/>
            <a:ext cx="1569720" cy="1722120"/>
            <a:chOff x="-63500" y="-109804"/>
            <a:chExt cx="1206500" cy="1333500"/>
          </a:xfrm>
        </p:grpSpPr>
        <p:sp>
          <p:nvSpPr>
            <p:cNvPr id="798" name="Google Shape;798;p48"/>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799" name="Google Shape;799;p48"/>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800" name="Google Shape;800;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801" name="Google Shape;801;p48"/>
          <p:cNvSpPr txBox="1"/>
          <p:nvPr/>
        </p:nvSpPr>
        <p:spPr>
          <a:xfrm>
            <a:off x="4632404" y="367017"/>
            <a:ext cx="2927192"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Hiện thực</a:t>
            </a:r>
            <a:endParaRPr b="1" i="0" sz="3600" u="none" cap="none" strike="noStrike">
              <a:solidFill>
                <a:srgbClr val="000000"/>
              </a:solidFill>
              <a:latin typeface="Calibri"/>
              <a:ea typeface="Calibri"/>
              <a:cs typeface="Calibri"/>
              <a:sym typeface="Calibri"/>
            </a:endParaRPr>
          </a:p>
        </p:txBody>
      </p:sp>
      <p:sp>
        <p:nvSpPr>
          <p:cNvPr id="802" name="Google Shape;802;p48"/>
          <p:cNvSpPr txBox="1"/>
          <p:nvPr/>
        </p:nvSpPr>
        <p:spPr>
          <a:xfrm>
            <a:off x="493043" y="1965717"/>
            <a:ext cx="397143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85623"/>
              </a:buClr>
              <a:buSzPts val="2800"/>
              <a:buFont typeface="Calibri"/>
              <a:buNone/>
            </a:pPr>
            <a:r>
              <a:rPr b="1" lang="en-US" sz="2800">
                <a:solidFill>
                  <a:srgbClr val="385623"/>
                </a:solidFill>
                <a:latin typeface="Calibri"/>
                <a:ea typeface="Calibri"/>
                <a:cs typeface="Calibri"/>
                <a:sym typeface="Calibri"/>
              </a:rPr>
              <a:t>Khối</a:t>
            </a:r>
            <a:r>
              <a:rPr lang="en-US" sz="2800">
                <a:solidFill>
                  <a:srgbClr val="385623"/>
                </a:solidFill>
                <a:latin typeface="Calibri"/>
                <a:ea typeface="Calibri"/>
                <a:cs typeface="Calibri"/>
                <a:sym typeface="Calibri"/>
              </a:rPr>
              <a:t> </a:t>
            </a:r>
            <a:r>
              <a:rPr b="1" lang="en-US" sz="2800">
                <a:solidFill>
                  <a:srgbClr val="385623"/>
                </a:solidFill>
                <a:latin typeface="Calibri"/>
                <a:ea typeface="Calibri"/>
                <a:cs typeface="Calibri"/>
                <a:sym typeface="Calibri"/>
              </a:rPr>
              <a:t>ALUcontrol</a:t>
            </a:r>
            <a:endParaRPr b="1" sz="2800">
              <a:solidFill>
                <a:srgbClr val="385623"/>
              </a:solidFill>
              <a:latin typeface="Calibri"/>
              <a:ea typeface="Calibri"/>
              <a:cs typeface="Calibri"/>
              <a:sym typeface="Calibri"/>
            </a:endParaRPr>
          </a:p>
        </p:txBody>
      </p:sp>
      <p:pic>
        <p:nvPicPr>
          <p:cNvPr id="803" name="Google Shape;803;p48"/>
          <p:cNvPicPr preferRelativeResize="0"/>
          <p:nvPr/>
        </p:nvPicPr>
        <p:blipFill rotWithShape="1">
          <a:blip r:embed="rId4">
            <a:alphaModFix/>
          </a:blip>
          <a:srcRect b="0" l="0" r="0" t="0"/>
          <a:stretch/>
        </p:blipFill>
        <p:spPr>
          <a:xfrm>
            <a:off x="4464476" y="-17667"/>
            <a:ext cx="7578542" cy="6710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01"/>
                                        </p:tgtEl>
                                        <p:attrNameLst>
                                          <p:attrName>style.visibility</p:attrName>
                                        </p:attrNameLst>
                                      </p:cBhvr>
                                      <p:to>
                                        <p:strVal val="visible"/>
                                      </p:to>
                                    </p:set>
                                    <p:anim calcmode="lin" valueType="num">
                                      <p:cBhvr additive="base">
                                        <p:cTn dur="250"/>
                                        <p:tgtEl>
                                          <p:spTgt spid="80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500"/>
                                        <p:tgtEl>
                                          <p:spTgt spid="802"/>
                                        </p:tgtEl>
                                      </p:cBhvr>
                                    </p:animEffect>
                                  </p:childTnLst>
                                </p:cTn>
                              </p:par>
                              <p:par>
                                <p:cTn fill="hold" nodeType="withEffect" presetClass="entr" presetID="10" presetSubtype="0">
                                  <p:stCondLst>
                                    <p:cond delay="0"/>
                                  </p:stCondLst>
                                  <p:childTnLst>
                                    <p:set>
                                      <p:cBhvr>
                                        <p:cTn dur="1" fill="hold">
                                          <p:stCondLst>
                                            <p:cond delay="0"/>
                                          </p:stCondLst>
                                        </p:cTn>
                                        <p:tgtEl>
                                          <p:spTgt spid="803"/>
                                        </p:tgtEl>
                                        <p:attrNameLst>
                                          <p:attrName>style.visibility</p:attrName>
                                        </p:attrNameLst>
                                      </p:cBhvr>
                                      <p:to>
                                        <p:strVal val="visible"/>
                                      </p:to>
                                    </p:set>
                                    <p:animEffect filter="fade" transition="in">
                                      <p:cBhvr>
                                        <p:cTn dur="500"/>
                                        <p:tgtEl>
                                          <p:spTgt spid="8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grpSp>
        <p:nvGrpSpPr>
          <p:cNvPr id="808" name="Google Shape;808;p49"/>
          <p:cNvGrpSpPr/>
          <p:nvPr/>
        </p:nvGrpSpPr>
        <p:grpSpPr>
          <a:xfrm>
            <a:off x="-13518" y="-17668"/>
            <a:ext cx="1569720" cy="1722120"/>
            <a:chOff x="-63500" y="-109804"/>
            <a:chExt cx="1206500" cy="1333500"/>
          </a:xfrm>
        </p:grpSpPr>
        <p:sp>
          <p:nvSpPr>
            <p:cNvPr id="809" name="Google Shape;809;p49"/>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810" name="Google Shape;810;p49"/>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811" name="Google Shape;811;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812" name="Google Shape;812;p49"/>
          <p:cNvSpPr txBox="1"/>
          <p:nvPr/>
        </p:nvSpPr>
        <p:spPr>
          <a:xfrm>
            <a:off x="4632404" y="367017"/>
            <a:ext cx="2927192"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Hiện thực</a:t>
            </a:r>
            <a:endParaRPr b="1" i="0" sz="3600" u="none" cap="none" strike="noStrike">
              <a:solidFill>
                <a:srgbClr val="000000"/>
              </a:solidFill>
              <a:latin typeface="Calibri"/>
              <a:ea typeface="Calibri"/>
              <a:cs typeface="Calibri"/>
              <a:sym typeface="Calibri"/>
            </a:endParaRPr>
          </a:p>
        </p:txBody>
      </p:sp>
      <p:sp>
        <p:nvSpPr>
          <p:cNvPr id="813" name="Google Shape;813;p49"/>
          <p:cNvSpPr txBox="1"/>
          <p:nvPr/>
        </p:nvSpPr>
        <p:spPr>
          <a:xfrm>
            <a:off x="945124" y="1586114"/>
            <a:ext cx="397143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385623"/>
                </a:solidFill>
                <a:latin typeface="Calibri"/>
                <a:ea typeface="Calibri"/>
                <a:cs typeface="Calibri"/>
                <a:sym typeface="Calibri"/>
              </a:rPr>
              <a:t>Khối ALUcontrol</a:t>
            </a:r>
            <a:endParaRPr b="1" sz="2800">
              <a:solidFill>
                <a:srgbClr val="385623"/>
              </a:solidFill>
              <a:latin typeface="Calibri"/>
              <a:ea typeface="Calibri"/>
              <a:cs typeface="Calibri"/>
              <a:sym typeface="Calibri"/>
            </a:endParaRPr>
          </a:p>
        </p:txBody>
      </p:sp>
      <p:pic>
        <p:nvPicPr>
          <p:cNvPr id="814" name="Google Shape;814;p49"/>
          <p:cNvPicPr preferRelativeResize="0"/>
          <p:nvPr/>
        </p:nvPicPr>
        <p:blipFill rotWithShape="1">
          <a:blip r:embed="rId4">
            <a:alphaModFix/>
          </a:blip>
          <a:srcRect b="0" l="0" r="0" t="0"/>
          <a:stretch/>
        </p:blipFill>
        <p:spPr>
          <a:xfrm>
            <a:off x="758446" y="2617130"/>
            <a:ext cx="10678682" cy="373289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12"/>
                                        </p:tgtEl>
                                        <p:attrNameLst>
                                          <p:attrName>style.visibility</p:attrName>
                                        </p:attrNameLst>
                                      </p:cBhvr>
                                      <p:to>
                                        <p:strVal val="visible"/>
                                      </p:to>
                                    </p:set>
                                    <p:anim calcmode="lin" valueType="num">
                                      <p:cBhvr additive="base">
                                        <p:cTn dur="250"/>
                                        <p:tgtEl>
                                          <p:spTgt spid="81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grpSp>
        <p:nvGrpSpPr>
          <p:cNvPr id="250" name="Google Shape;250;p5"/>
          <p:cNvGrpSpPr/>
          <p:nvPr/>
        </p:nvGrpSpPr>
        <p:grpSpPr>
          <a:xfrm>
            <a:off x="-13518" y="-17668"/>
            <a:ext cx="1569720" cy="1722120"/>
            <a:chOff x="-63500" y="-109804"/>
            <a:chExt cx="1206500" cy="1333500"/>
          </a:xfrm>
        </p:grpSpPr>
        <p:sp>
          <p:nvSpPr>
            <p:cNvPr id="251" name="Google Shape;251;p5"/>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252" name="Google Shape;252;p5"/>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253" name="Google Shape;253;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254" name="Google Shape;254;p5"/>
          <p:cNvSpPr txBox="1"/>
          <p:nvPr/>
        </p:nvSpPr>
        <p:spPr>
          <a:xfrm>
            <a:off x="8490857" y="323704"/>
            <a:ext cx="3701143" cy="754694"/>
          </a:xfrm>
          <a:prstGeom prst="rect">
            <a:avLst/>
          </a:prstGeom>
          <a:solidFill>
            <a:srgbClr val="B4C7E7"/>
          </a:solid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Clr>
                <a:srgbClr val="000000"/>
              </a:buClr>
              <a:buSzPts val="3200"/>
              <a:buFont typeface="Calibri"/>
              <a:buNone/>
            </a:pPr>
            <a:r>
              <a:rPr b="1" i="0" lang="en-US" sz="3200" u="none" cap="none" strike="noStrike">
                <a:solidFill>
                  <a:srgbClr val="000000"/>
                </a:solidFill>
                <a:latin typeface="Calibri"/>
                <a:ea typeface="Calibri"/>
                <a:cs typeface="Calibri"/>
                <a:sym typeface="Calibri"/>
              </a:rPr>
              <a:t>1.</a:t>
            </a:r>
            <a:r>
              <a:rPr b="1" i="0" lang="en-US" sz="3200" u="none" cap="none" strike="noStrike">
                <a:solidFill>
                  <a:srgbClr val="000000"/>
                </a:solidFill>
                <a:latin typeface="Calibri"/>
                <a:ea typeface="Calibri"/>
                <a:cs typeface="Calibri"/>
                <a:sym typeface="Calibri"/>
              </a:rPr>
              <a:t> </a:t>
            </a:r>
            <a:r>
              <a:rPr b="1" i="0" lang="en-US" sz="3200" u="none" cap="none" strike="noStrike">
                <a:solidFill>
                  <a:srgbClr val="000000"/>
                </a:solidFill>
                <a:latin typeface="Calibri"/>
                <a:ea typeface="Calibri"/>
                <a:cs typeface="Calibri"/>
                <a:sym typeface="Calibri"/>
              </a:rPr>
              <a:t>Phép</a:t>
            </a:r>
            <a:r>
              <a:rPr b="1" i="0" lang="en-US" sz="3200" u="none" cap="none" strike="noStrike">
                <a:solidFill>
                  <a:srgbClr val="000000"/>
                </a:solidFill>
                <a:latin typeface="Calibri"/>
                <a:ea typeface="Calibri"/>
                <a:cs typeface="Calibri"/>
                <a:sym typeface="Calibri"/>
              </a:rPr>
              <a:t> cộng</a:t>
            </a:r>
            <a:endParaRPr b="1" i="0" sz="3200" u="none" cap="none" strike="noStrike">
              <a:solidFill>
                <a:srgbClr val="000000"/>
              </a:solidFill>
              <a:latin typeface="Calibri"/>
              <a:ea typeface="Calibri"/>
              <a:cs typeface="Calibri"/>
              <a:sym typeface="Calibri"/>
            </a:endParaRPr>
          </a:p>
        </p:txBody>
      </p:sp>
      <p:pic>
        <p:nvPicPr>
          <p:cNvPr id="255" name="Google Shape;255;p5"/>
          <p:cNvPicPr preferRelativeResize="0"/>
          <p:nvPr/>
        </p:nvPicPr>
        <p:blipFill rotWithShape="1">
          <a:blip r:embed="rId4">
            <a:alphaModFix/>
          </a:blip>
          <a:srcRect b="0" l="0" r="0" t="0"/>
          <a:stretch/>
        </p:blipFill>
        <p:spPr>
          <a:xfrm>
            <a:off x="113437" y="2195036"/>
            <a:ext cx="11965125" cy="34724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5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grpSp>
        <p:nvGrpSpPr>
          <p:cNvPr id="819" name="Google Shape;819;p50"/>
          <p:cNvGrpSpPr/>
          <p:nvPr/>
        </p:nvGrpSpPr>
        <p:grpSpPr>
          <a:xfrm>
            <a:off x="-13518" y="-17668"/>
            <a:ext cx="1569720" cy="1722120"/>
            <a:chOff x="-63500" y="-109804"/>
            <a:chExt cx="1206500" cy="1333500"/>
          </a:xfrm>
        </p:grpSpPr>
        <p:sp>
          <p:nvSpPr>
            <p:cNvPr id="820" name="Google Shape;820;p50"/>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821" name="Google Shape;821;p50"/>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822" name="Google Shape;822;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823" name="Google Shape;823;p50"/>
          <p:cNvSpPr txBox="1"/>
          <p:nvPr/>
        </p:nvSpPr>
        <p:spPr>
          <a:xfrm>
            <a:off x="1556202" y="197061"/>
            <a:ext cx="2927192"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Hiện thực</a:t>
            </a:r>
            <a:endParaRPr b="1" i="0" sz="3600" u="none" cap="none" strike="noStrike">
              <a:solidFill>
                <a:srgbClr val="000000"/>
              </a:solidFill>
              <a:latin typeface="Calibri"/>
              <a:ea typeface="Calibri"/>
              <a:cs typeface="Calibri"/>
              <a:sym typeface="Calibri"/>
            </a:endParaRPr>
          </a:p>
        </p:txBody>
      </p:sp>
      <p:pic>
        <p:nvPicPr>
          <p:cNvPr id="824" name="Google Shape;824;p50"/>
          <p:cNvPicPr preferRelativeResize="0"/>
          <p:nvPr/>
        </p:nvPicPr>
        <p:blipFill rotWithShape="1">
          <a:blip r:embed="rId4">
            <a:alphaModFix/>
          </a:blip>
          <a:srcRect b="0" l="0" r="0" t="0"/>
          <a:stretch/>
        </p:blipFill>
        <p:spPr>
          <a:xfrm>
            <a:off x="4483394" y="0"/>
            <a:ext cx="7584209" cy="6858000"/>
          </a:xfrm>
          <a:prstGeom prst="rect">
            <a:avLst/>
          </a:prstGeom>
          <a:noFill/>
          <a:ln>
            <a:noFill/>
          </a:ln>
        </p:spPr>
      </p:pic>
      <p:sp>
        <p:nvSpPr>
          <p:cNvPr id="825" name="Google Shape;825;p50"/>
          <p:cNvSpPr txBox="1"/>
          <p:nvPr/>
        </p:nvSpPr>
        <p:spPr>
          <a:xfrm>
            <a:off x="412585" y="1605401"/>
            <a:ext cx="4489613" cy="487052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2300"/>
              <a:buFont typeface="Calibri"/>
              <a:buNone/>
            </a:pPr>
            <a:r>
              <a:rPr lang="en-US" sz="2300">
                <a:solidFill>
                  <a:schemeClr val="dk1"/>
                </a:solidFill>
                <a:latin typeface="Calibri"/>
                <a:ea typeface="Calibri"/>
                <a:cs typeface="Calibri"/>
                <a:sym typeface="Calibri"/>
              </a:rPr>
              <a:t>- </a:t>
            </a:r>
            <a:r>
              <a:rPr lang="en-US" sz="2300">
                <a:solidFill>
                  <a:srgbClr val="548135"/>
                </a:solidFill>
                <a:latin typeface="Calibri"/>
                <a:ea typeface="Calibri"/>
                <a:cs typeface="Calibri"/>
                <a:sym typeface="Calibri"/>
              </a:rPr>
              <a:t>Branch</a:t>
            </a:r>
            <a:r>
              <a:rPr lang="en-US" sz="2300">
                <a:solidFill>
                  <a:schemeClr val="dk1"/>
                </a:solidFill>
                <a:latin typeface="Calibri"/>
                <a:ea typeface="Calibri"/>
                <a:cs typeface="Calibri"/>
                <a:sym typeface="Calibri"/>
              </a:rPr>
              <a:t> = 0: PC = PC + 4 (lệnh không nhánh/nhảy)</a:t>
            </a:r>
            <a:endParaRPr sz="1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300"/>
              <a:buFont typeface="Calibri"/>
              <a:buNone/>
            </a:pPr>
            <a:r>
              <a:rPr lang="en-US" sz="2300">
                <a:solidFill>
                  <a:schemeClr val="dk1"/>
                </a:solidFill>
                <a:latin typeface="Calibri"/>
                <a:ea typeface="Calibri"/>
                <a:cs typeface="Calibri"/>
                <a:sym typeface="Calibri"/>
              </a:rPr>
              <a:t>- </a:t>
            </a:r>
            <a:r>
              <a:rPr lang="en-US" sz="2300">
                <a:solidFill>
                  <a:srgbClr val="548135"/>
                </a:solidFill>
                <a:latin typeface="Calibri"/>
                <a:ea typeface="Calibri"/>
                <a:cs typeface="Calibri"/>
                <a:sym typeface="Calibri"/>
              </a:rPr>
              <a:t>Branch</a:t>
            </a:r>
            <a:r>
              <a:rPr lang="en-US" sz="2300">
                <a:solidFill>
                  <a:schemeClr val="dk1"/>
                </a:solidFill>
                <a:latin typeface="Calibri"/>
                <a:ea typeface="Calibri"/>
                <a:cs typeface="Calibri"/>
                <a:sym typeface="Calibri"/>
              </a:rPr>
              <a:t> = 1: (lệnh nhánh/ nhảy)</a:t>
            </a:r>
            <a:endParaRPr sz="18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300"/>
              <a:buFont typeface="Noto Sans Symbols"/>
              <a:buChar char="▪"/>
            </a:pPr>
            <a:r>
              <a:rPr lang="en-US" sz="2300">
                <a:solidFill>
                  <a:schemeClr val="dk1"/>
                </a:solidFill>
                <a:latin typeface="Calibri"/>
                <a:ea typeface="Calibri"/>
                <a:cs typeface="Calibri"/>
                <a:sym typeface="Calibri"/>
              </a:rPr>
              <a:t>Zero = 0 </a:t>
            </a:r>
            <a:endParaRPr sz="1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300"/>
              <a:buFont typeface="Calibri"/>
              <a:buNone/>
            </a:pPr>
            <a:r>
              <a:rPr lang="en-US" sz="2300">
                <a:solidFill>
                  <a:schemeClr val="dk1"/>
                </a:solidFill>
                <a:latin typeface="Calibri"/>
                <a:ea typeface="Calibri"/>
                <a:cs typeface="Calibri"/>
                <a:sym typeface="Calibri"/>
              </a:rPr>
              <a:t>	-&gt; PC = PC + 4 </a:t>
            </a:r>
            <a:endParaRPr sz="18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300"/>
              <a:buFont typeface="Noto Sans Symbols"/>
              <a:buChar char="▪"/>
            </a:pPr>
            <a:r>
              <a:rPr lang="en-US" sz="2300">
                <a:solidFill>
                  <a:schemeClr val="dk1"/>
                </a:solidFill>
                <a:latin typeface="Calibri"/>
                <a:ea typeface="Calibri"/>
                <a:cs typeface="Calibri"/>
                <a:sym typeface="Calibri"/>
              </a:rPr>
              <a:t>Zero = 1:</a:t>
            </a:r>
            <a:endParaRPr sz="1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300"/>
              <a:buFont typeface="Calibri"/>
              <a:buNone/>
            </a:pPr>
            <a:r>
              <a:rPr lang="en-US" sz="2300">
                <a:solidFill>
                  <a:schemeClr val="dk1"/>
                </a:solidFill>
                <a:latin typeface="Calibri"/>
                <a:ea typeface="Calibri"/>
                <a:cs typeface="Calibri"/>
                <a:sym typeface="Calibri"/>
              </a:rPr>
              <a:t>	-&gt; PC = PC + 4 + Label</a:t>
            </a:r>
            <a:endParaRPr sz="1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300"/>
              <a:buFont typeface="Arial"/>
              <a:buNone/>
            </a:pPr>
            <a:r>
              <a:t/>
            </a:r>
            <a:endParaRPr sz="23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23"/>
                                        </p:tgtEl>
                                        <p:attrNameLst>
                                          <p:attrName>style.visibility</p:attrName>
                                        </p:attrNameLst>
                                      </p:cBhvr>
                                      <p:to>
                                        <p:strVal val="visible"/>
                                      </p:to>
                                    </p:set>
                                    <p:anim calcmode="lin" valueType="num">
                                      <p:cBhvr additive="base">
                                        <p:cTn dur="250"/>
                                        <p:tgtEl>
                                          <p:spTgt spid="82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2000"/>
                                        <p:tgtEl>
                                          <p:spTgt spid="825"/>
                                        </p:tgtEl>
                                      </p:cBhvr>
                                    </p:animEffect>
                                  </p:childTnLst>
                                </p:cTn>
                              </p:par>
                              <p:par>
                                <p:cTn fill="hold" nodeType="with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2000"/>
                                        <p:tgtEl>
                                          <p:spTgt spid="8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grpSp>
        <p:nvGrpSpPr>
          <p:cNvPr id="830" name="Google Shape;830;p51"/>
          <p:cNvGrpSpPr/>
          <p:nvPr/>
        </p:nvGrpSpPr>
        <p:grpSpPr>
          <a:xfrm>
            <a:off x="-13518" y="-17668"/>
            <a:ext cx="1569720" cy="1722120"/>
            <a:chOff x="-63500" y="-109804"/>
            <a:chExt cx="1206500" cy="1333500"/>
          </a:xfrm>
        </p:grpSpPr>
        <p:sp>
          <p:nvSpPr>
            <p:cNvPr id="831" name="Google Shape;831;p51"/>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832" name="Google Shape;832;p51"/>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833" name="Google Shape;833;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834" name="Google Shape;834;p51"/>
          <p:cNvSpPr txBox="1"/>
          <p:nvPr/>
        </p:nvSpPr>
        <p:spPr>
          <a:xfrm>
            <a:off x="4632403" y="216115"/>
            <a:ext cx="2927192"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Ví dụ</a:t>
            </a:r>
            <a:endParaRPr b="1" i="0" sz="3600" u="none" cap="none" strike="noStrike">
              <a:solidFill>
                <a:srgbClr val="000000"/>
              </a:solidFill>
              <a:latin typeface="Calibri"/>
              <a:ea typeface="Calibri"/>
              <a:cs typeface="Calibri"/>
              <a:sym typeface="Calibri"/>
            </a:endParaRPr>
          </a:p>
        </p:txBody>
      </p:sp>
      <p:pic>
        <p:nvPicPr>
          <p:cNvPr id="835" name="Google Shape;835;p51"/>
          <p:cNvPicPr preferRelativeResize="0"/>
          <p:nvPr/>
        </p:nvPicPr>
        <p:blipFill rotWithShape="1">
          <a:blip r:embed="rId4">
            <a:alphaModFix/>
          </a:blip>
          <a:srcRect b="0" l="0" r="0" t="0"/>
          <a:stretch/>
        </p:blipFill>
        <p:spPr>
          <a:xfrm>
            <a:off x="298068" y="3127514"/>
            <a:ext cx="11595863" cy="2888973"/>
          </a:xfrm>
          <a:prstGeom prst="rect">
            <a:avLst/>
          </a:prstGeom>
          <a:noFill/>
          <a:ln>
            <a:noFill/>
          </a:ln>
        </p:spPr>
      </p:pic>
      <p:sp>
        <p:nvSpPr>
          <p:cNvPr id="836" name="Google Shape;836;p51"/>
          <p:cNvSpPr txBox="1"/>
          <p:nvPr/>
        </p:nvSpPr>
        <p:spPr>
          <a:xfrm>
            <a:off x="1098091" y="1085562"/>
            <a:ext cx="6461504" cy="2031285"/>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R-type:	add, sub, and, or, slt</a:t>
            </a:r>
            <a:endParaRPr sz="2800">
              <a:solidFill>
                <a:schemeClr val="dk1"/>
              </a:solidFill>
              <a:latin typeface="Calibri"/>
              <a:ea typeface="Calibri"/>
              <a:cs typeface="Calibri"/>
              <a:sym typeface="Calibri"/>
            </a:endParaRPr>
          </a:p>
          <a:p>
            <a:pPr indent="-457200" lvl="0" marL="457200" marR="0" rtl="0" algn="l">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I-type:	lw, sw, beq, bne</a:t>
            </a:r>
            <a:endParaRPr sz="2800">
              <a:solidFill>
                <a:schemeClr val="dk1"/>
              </a:solidFill>
              <a:latin typeface="Calibri"/>
              <a:ea typeface="Calibri"/>
              <a:cs typeface="Calibri"/>
              <a:sym typeface="Calibri"/>
            </a:endParaRPr>
          </a:p>
          <a:p>
            <a:pPr indent="-457200" lvl="0" marL="457200" marR="0" rtl="0" algn="l">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J-type:	j</a:t>
            </a:r>
            <a:endParaRPr sz="2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834"/>
                                        </p:tgtEl>
                                        <p:attrNameLst>
                                          <p:attrName>style.visibility</p:attrName>
                                        </p:attrNameLst>
                                      </p:cBhvr>
                                      <p:to>
                                        <p:strVal val="visible"/>
                                      </p:to>
                                    </p:set>
                                    <p:anim calcmode="lin" valueType="num">
                                      <p:cBhvr additive="base">
                                        <p:cTn dur="250"/>
                                        <p:tgtEl>
                                          <p:spTgt spid="83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36"/>
                                        </p:tgtEl>
                                        <p:attrNameLst>
                                          <p:attrName>style.visibility</p:attrName>
                                        </p:attrNameLst>
                                      </p:cBhvr>
                                      <p:to>
                                        <p:strVal val="visible"/>
                                      </p:to>
                                    </p:set>
                                    <p:anim calcmode="lin" valueType="num">
                                      <p:cBhvr additive="base">
                                        <p:cTn dur="500"/>
                                        <p:tgtEl>
                                          <p:spTgt spid="83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35"/>
                                        </p:tgtEl>
                                        <p:attrNameLst>
                                          <p:attrName>style.visibility</p:attrName>
                                        </p:attrNameLst>
                                      </p:cBhvr>
                                      <p:to>
                                        <p:strVal val="visible"/>
                                      </p:to>
                                    </p:set>
                                    <p:anim calcmode="lin" valueType="num">
                                      <p:cBhvr additive="base">
                                        <p:cTn dur="500"/>
                                        <p:tgtEl>
                                          <p:spTgt spid="8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t>‹#›</a:t>
            </a:fld>
            <a:endParaRPr/>
          </a:p>
        </p:txBody>
      </p:sp>
      <p:grpSp>
        <p:nvGrpSpPr>
          <p:cNvPr id="842" name="Google Shape;842;p52"/>
          <p:cNvGrpSpPr/>
          <p:nvPr/>
        </p:nvGrpSpPr>
        <p:grpSpPr>
          <a:xfrm>
            <a:off x="-13518" y="-17668"/>
            <a:ext cx="1569720" cy="1722120"/>
            <a:chOff x="-63500" y="-109804"/>
            <a:chExt cx="1206500" cy="1333500"/>
          </a:xfrm>
        </p:grpSpPr>
        <p:sp>
          <p:nvSpPr>
            <p:cNvPr id="843" name="Google Shape;843;p52"/>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844" name="Google Shape;844;p52"/>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845" name="Google Shape;845;p52"/>
          <p:cNvSpPr txBox="1"/>
          <p:nvPr/>
        </p:nvSpPr>
        <p:spPr>
          <a:xfrm>
            <a:off x="4632404" y="367017"/>
            <a:ext cx="2927192"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Ví dụ</a:t>
            </a:r>
            <a:endParaRPr b="1" i="0" sz="3600" u="none" cap="none" strike="noStrike">
              <a:solidFill>
                <a:srgbClr val="000000"/>
              </a:solidFill>
              <a:latin typeface="Calibri"/>
              <a:ea typeface="Calibri"/>
              <a:cs typeface="Calibri"/>
              <a:sym typeface="Calibri"/>
            </a:endParaRPr>
          </a:p>
        </p:txBody>
      </p:sp>
      <p:sp>
        <p:nvSpPr>
          <p:cNvPr id="846" name="Google Shape;846;p52"/>
          <p:cNvSpPr txBox="1"/>
          <p:nvPr/>
        </p:nvSpPr>
        <p:spPr>
          <a:xfrm>
            <a:off x="625924" y="1846256"/>
            <a:ext cx="385331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548135"/>
              </a:buClr>
              <a:buSzPts val="2400"/>
              <a:buFont typeface="Calibri"/>
              <a:buNone/>
            </a:pPr>
            <a:r>
              <a:rPr lang="en-US" sz="2400">
                <a:solidFill>
                  <a:srgbClr val="548135"/>
                </a:solidFill>
                <a:latin typeface="Calibri"/>
                <a:ea typeface="Calibri"/>
                <a:cs typeface="Calibri"/>
                <a:sym typeface="Calibri"/>
              </a:rPr>
              <a:t>Ví dụ 1</a:t>
            </a:r>
            <a:r>
              <a:rPr lang="en-US" sz="2400">
                <a:solidFill>
                  <a:schemeClr val="dk1"/>
                </a:solidFill>
                <a:latin typeface="Calibri"/>
                <a:ea typeface="Calibri"/>
                <a:cs typeface="Calibri"/>
                <a:sym typeface="Calibri"/>
              </a:rPr>
              <a:t>: Vẽ lại đường đi lệnh trong MIPS</a:t>
            </a:r>
            <a:endParaRPr b="1" sz="2400">
              <a:solidFill>
                <a:schemeClr val="dk1"/>
              </a:solidFill>
              <a:latin typeface="Calibri"/>
              <a:ea typeface="Calibri"/>
              <a:cs typeface="Calibri"/>
              <a:sym typeface="Calibri"/>
            </a:endParaRPr>
          </a:p>
        </p:txBody>
      </p:sp>
      <p:sp>
        <p:nvSpPr>
          <p:cNvPr id="847" name="Google Shape;847;p52"/>
          <p:cNvSpPr txBox="1"/>
          <p:nvPr/>
        </p:nvSpPr>
        <p:spPr>
          <a:xfrm>
            <a:off x="973260" y="3242448"/>
            <a:ext cx="2944705"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b="1" lang="en-US" sz="2400">
                <a:solidFill>
                  <a:schemeClr val="dk1"/>
                </a:solidFill>
                <a:latin typeface="Calibri"/>
                <a:ea typeface="Calibri"/>
                <a:cs typeface="Calibri"/>
                <a:sym typeface="Calibri"/>
              </a:rPr>
              <a:t>- Lệnh lw</a:t>
            </a:r>
            <a:endParaRPr b="1" sz="2400">
              <a:solidFill>
                <a:schemeClr val="dk1"/>
              </a:solidFill>
              <a:latin typeface="Calibri"/>
              <a:ea typeface="Calibri"/>
              <a:cs typeface="Calibri"/>
              <a:sym typeface="Calibri"/>
            </a:endParaRPr>
          </a:p>
        </p:txBody>
      </p:sp>
      <p:pic>
        <p:nvPicPr>
          <p:cNvPr id="848" name="Google Shape;848;p52"/>
          <p:cNvPicPr preferRelativeResize="0"/>
          <p:nvPr/>
        </p:nvPicPr>
        <p:blipFill rotWithShape="1">
          <a:blip r:embed="rId4">
            <a:alphaModFix/>
          </a:blip>
          <a:srcRect b="0" l="0" r="0" t="0"/>
          <a:stretch/>
        </p:blipFill>
        <p:spPr>
          <a:xfrm>
            <a:off x="4479235" y="-9446"/>
            <a:ext cx="7671802" cy="6867446"/>
          </a:xfrm>
          <a:prstGeom prst="rect">
            <a:avLst/>
          </a:prstGeom>
          <a:noFill/>
          <a:ln>
            <a:noFill/>
          </a:ln>
        </p:spPr>
      </p:pic>
      <p:pic>
        <p:nvPicPr>
          <p:cNvPr id="849" name="Google Shape;849;p52"/>
          <p:cNvPicPr preferRelativeResize="0"/>
          <p:nvPr/>
        </p:nvPicPr>
        <p:blipFill rotWithShape="1">
          <a:blip r:embed="rId5">
            <a:alphaModFix/>
          </a:blip>
          <a:srcRect b="0" l="0" r="0" t="0"/>
          <a:stretch/>
        </p:blipFill>
        <p:spPr>
          <a:xfrm>
            <a:off x="0" y="5135880"/>
            <a:ext cx="5995141" cy="17221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1000"/>
                                        <p:tgtEl>
                                          <p:spTgt spid="847"/>
                                        </p:tgtEl>
                                      </p:cBhvr>
                                    </p:animEffect>
                                  </p:childTnLst>
                                </p:cTn>
                              </p:par>
                              <p:par>
                                <p:cTn fill="hold" nodeType="with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1000"/>
                                        <p:tgtEl>
                                          <p:spTgt spid="848"/>
                                        </p:tgtEl>
                                      </p:cBhvr>
                                    </p:animEffect>
                                  </p:childTnLst>
                                </p:cTn>
                              </p:par>
                              <p:par>
                                <p:cTn fill="hold" nodeType="with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1000"/>
                                        <p:tgtEl>
                                          <p:spTgt spid="8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grpSp>
        <p:nvGrpSpPr>
          <p:cNvPr id="855" name="Google Shape;855;p53"/>
          <p:cNvGrpSpPr/>
          <p:nvPr/>
        </p:nvGrpSpPr>
        <p:grpSpPr>
          <a:xfrm>
            <a:off x="-13518" y="-17668"/>
            <a:ext cx="1569720" cy="1722120"/>
            <a:chOff x="-63500" y="-109804"/>
            <a:chExt cx="1206500" cy="1333500"/>
          </a:xfrm>
        </p:grpSpPr>
        <p:sp>
          <p:nvSpPr>
            <p:cNvPr id="856" name="Google Shape;856;p53"/>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857" name="Google Shape;857;p53"/>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858" name="Google Shape;858;p53"/>
          <p:cNvSpPr txBox="1"/>
          <p:nvPr/>
        </p:nvSpPr>
        <p:spPr>
          <a:xfrm>
            <a:off x="4632404" y="367017"/>
            <a:ext cx="2927192"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Ví dụ</a:t>
            </a:r>
            <a:endParaRPr b="1" i="0" sz="3600" u="none" cap="none" strike="noStrike">
              <a:solidFill>
                <a:srgbClr val="000000"/>
              </a:solidFill>
              <a:latin typeface="Calibri"/>
              <a:ea typeface="Calibri"/>
              <a:cs typeface="Calibri"/>
              <a:sym typeface="Calibri"/>
            </a:endParaRPr>
          </a:p>
        </p:txBody>
      </p:sp>
      <p:sp>
        <p:nvSpPr>
          <p:cNvPr id="859" name="Google Shape;859;p53"/>
          <p:cNvSpPr txBox="1"/>
          <p:nvPr/>
        </p:nvSpPr>
        <p:spPr>
          <a:xfrm>
            <a:off x="758446" y="1844971"/>
            <a:ext cx="3853311"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548135"/>
              </a:buClr>
              <a:buSzPts val="2400"/>
              <a:buFont typeface="Calibri"/>
              <a:buNone/>
            </a:pPr>
            <a:r>
              <a:rPr b="0" i="0" lang="en-US" sz="2400" u="none" cap="none" strike="noStrike">
                <a:solidFill>
                  <a:srgbClr val="548135"/>
                </a:solidFill>
                <a:latin typeface="Calibri"/>
                <a:ea typeface="Calibri"/>
                <a:cs typeface="Calibri"/>
                <a:sym typeface="Calibri"/>
              </a:rPr>
              <a:t>Ví dụ 1</a:t>
            </a:r>
            <a:r>
              <a:rPr b="0" i="0" lang="en-US" sz="2400" u="none" cap="none" strike="noStrike">
                <a:solidFill>
                  <a:srgbClr val="000000"/>
                </a:solidFill>
                <a:latin typeface="Calibri"/>
                <a:ea typeface="Calibri"/>
                <a:cs typeface="Calibri"/>
                <a:sym typeface="Calibri"/>
              </a:rPr>
              <a:t>: Vẽ lại đường đi lệnh trong MIPS</a:t>
            </a:r>
            <a:endParaRPr b="1" i="0" sz="2400" u="none" cap="none" strike="noStrike">
              <a:solidFill>
                <a:srgbClr val="000000"/>
              </a:solidFill>
              <a:latin typeface="Calibri"/>
              <a:ea typeface="Calibri"/>
              <a:cs typeface="Calibri"/>
              <a:sym typeface="Calibri"/>
            </a:endParaRPr>
          </a:p>
        </p:txBody>
      </p:sp>
      <p:sp>
        <p:nvSpPr>
          <p:cNvPr id="860" name="Google Shape;860;p53"/>
          <p:cNvSpPr txBox="1"/>
          <p:nvPr/>
        </p:nvSpPr>
        <p:spPr>
          <a:xfrm>
            <a:off x="1474005" y="3291536"/>
            <a:ext cx="2422191"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1" i="0" lang="en-US" sz="2400" u="none" cap="none" strike="noStrike">
                <a:solidFill>
                  <a:srgbClr val="000000"/>
                </a:solidFill>
                <a:latin typeface="Calibri"/>
                <a:ea typeface="Calibri"/>
                <a:cs typeface="Calibri"/>
                <a:sym typeface="Calibri"/>
              </a:rPr>
              <a:t>- Lệnh </a:t>
            </a:r>
            <a:r>
              <a:rPr b="1" lang="en-US" sz="2400">
                <a:solidFill>
                  <a:srgbClr val="000000"/>
                </a:solidFill>
                <a:latin typeface="Calibri"/>
                <a:ea typeface="Calibri"/>
                <a:cs typeface="Calibri"/>
                <a:sym typeface="Calibri"/>
              </a:rPr>
              <a:t>sw</a:t>
            </a:r>
            <a:endParaRPr b="1" i="0" sz="2400" u="none" cap="none" strike="noStrike">
              <a:solidFill>
                <a:srgbClr val="000000"/>
              </a:solidFill>
              <a:latin typeface="Calibri"/>
              <a:ea typeface="Calibri"/>
              <a:cs typeface="Calibri"/>
              <a:sym typeface="Calibri"/>
            </a:endParaRPr>
          </a:p>
        </p:txBody>
      </p:sp>
      <p:pic>
        <p:nvPicPr>
          <p:cNvPr id="861" name="Google Shape;861;p53"/>
          <p:cNvPicPr preferRelativeResize="0"/>
          <p:nvPr/>
        </p:nvPicPr>
        <p:blipFill rotWithShape="1">
          <a:blip r:embed="rId4">
            <a:alphaModFix/>
          </a:blip>
          <a:srcRect b="0" l="0" r="0" t="0"/>
          <a:stretch/>
        </p:blipFill>
        <p:spPr>
          <a:xfrm>
            <a:off x="4489865" y="27075"/>
            <a:ext cx="7661172" cy="6803849"/>
          </a:xfrm>
          <a:prstGeom prst="rect">
            <a:avLst/>
          </a:prstGeom>
          <a:noFill/>
          <a:ln>
            <a:noFill/>
          </a:ln>
        </p:spPr>
      </p:pic>
      <p:pic>
        <p:nvPicPr>
          <p:cNvPr id="862" name="Google Shape;862;p53"/>
          <p:cNvPicPr preferRelativeResize="0"/>
          <p:nvPr/>
        </p:nvPicPr>
        <p:blipFill rotWithShape="1">
          <a:blip r:embed="rId5">
            <a:alphaModFix/>
          </a:blip>
          <a:srcRect b="0" l="0" r="0" t="0"/>
          <a:stretch/>
        </p:blipFill>
        <p:spPr>
          <a:xfrm>
            <a:off x="0" y="5135880"/>
            <a:ext cx="5995141" cy="17221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000"/>
                                        <p:tgtEl>
                                          <p:spTgt spid="860"/>
                                        </p:tgtEl>
                                      </p:cBhvr>
                                    </p:animEffect>
                                  </p:childTnLst>
                                </p:cTn>
                              </p:par>
                              <p:par>
                                <p:cTn fill="hold" nodeType="with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1000"/>
                                        <p:tgtEl>
                                          <p:spTgt spid="861"/>
                                        </p:tgtEl>
                                      </p:cBhvr>
                                    </p:animEffect>
                                  </p:childTnLst>
                                </p:cTn>
                              </p:par>
                              <p:par>
                                <p:cTn fill="hold" nodeType="with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1000"/>
                                        <p:tgtEl>
                                          <p:spTgt spid="8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grpSp>
        <p:nvGrpSpPr>
          <p:cNvPr id="868" name="Google Shape;868;p54"/>
          <p:cNvGrpSpPr/>
          <p:nvPr/>
        </p:nvGrpSpPr>
        <p:grpSpPr>
          <a:xfrm>
            <a:off x="-13518" y="-17668"/>
            <a:ext cx="1569720" cy="1722120"/>
            <a:chOff x="-63500" y="-109804"/>
            <a:chExt cx="1206500" cy="1333500"/>
          </a:xfrm>
        </p:grpSpPr>
        <p:sp>
          <p:nvSpPr>
            <p:cNvPr id="869" name="Google Shape;869;p54"/>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870" name="Google Shape;870;p54"/>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871" name="Google Shape;871;p54"/>
          <p:cNvSpPr txBox="1"/>
          <p:nvPr/>
        </p:nvSpPr>
        <p:spPr>
          <a:xfrm>
            <a:off x="4632404" y="367017"/>
            <a:ext cx="2927192"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Ví dụ</a:t>
            </a:r>
            <a:endParaRPr b="1" i="0" sz="3600" u="none" cap="none" strike="noStrike">
              <a:solidFill>
                <a:srgbClr val="000000"/>
              </a:solidFill>
              <a:latin typeface="Calibri"/>
              <a:ea typeface="Calibri"/>
              <a:cs typeface="Calibri"/>
              <a:sym typeface="Calibri"/>
            </a:endParaRPr>
          </a:p>
        </p:txBody>
      </p:sp>
      <p:sp>
        <p:nvSpPr>
          <p:cNvPr id="872" name="Google Shape;872;p54"/>
          <p:cNvSpPr txBox="1"/>
          <p:nvPr/>
        </p:nvSpPr>
        <p:spPr>
          <a:xfrm>
            <a:off x="758446" y="1844971"/>
            <a:ext cx="3853311"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548135"/>
              </a:buClr>
              <a:buSzPts val="2400"/>
              <a:buFont typeface="Calibri"/>
              <a:buNone/>
            </a:pPr>
            <a:r>
              <a:rPr b="0" i="0" lang="en-US" sz="2400" u="none" cap="none" strike="noStrike">
                <a:solidFill>
                  <a:srgbClr val="548135"/>
                </a:solidFill>
                <a:latin typeface="Calibri"/>
                <a:ea typeface="Calibri"/>
                <a:cs typeface="Calibri"/>
                <a:sym typeface="Calibri"/>
              </a:rPr>
              <a:t>Ví dụ 1</a:t>
            </a:r>
            <a:r>
              <a:rPr b="0" i="0" lang="en-US" sz="2400" u="none" cap="none" strike="noStrike">
                <a:solidFill>
                  <a:srgbClr val="000000"/>
                </a:solidFill>
                <a:latin typeface="Calibri"/>
                <a:ea typeface="Calibri"/>
                <a:cs typeface="Calibri"/>
                <a:sym typeface="Calibri"/>
              </a:rPr>
              <a:t>: Vẽ lại đường đi lệnh trong MIPS</a:t>
            </a:r>
            <a:endParaRPr b="1" i="0" sz="2400" u="none" cap="none" strike="noStrike">
              <a:solidFill>
                <a:srgbClr val="000000"/>
              </a:solidFill>
              <a:latin typeface="Calibri"/>
              <a:ea typeface="Calibri"/>
              <a:cs typeface="Calibri"/>
              <a:sym typeface="Calibri"/>
            </a:endParaRPr>
          </a:p>
        </p:txBody>
      </p:sp>
      <p:sp>
        <p:nvSpPr>
          <p:cNvPr id="873" name="Google Shape;873;p54"/>
          <p:cNvSpPr txBox="1"/>
          <p:nvPr/>
        </p:nvSpPr>
        <p:spPr>
          <a:xfrm>
            <a:off x="771342" y="3429000"/>
            <a:ext cx="3438192"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rgbClr val="000000"/>
                </a:solidFill>
                <a:latin typeface="Calibri"/>
                <a:ea typeface="Calibri"/>
                <a:cs typeface="Calibri"/>
                <a:sym typeface="Calibri"/>
              </a:rPr>
              <a:t>- Lệnh </a:t>
            </a:r>
            <a:r>
              <a:rPr b="1" lang="en-US" sz="2400">
                <a:solidFill>
                  <a:schemeClr val="dk1"/>
                </a:solidFill>
                <a:latin typeface="Calibri"/>
                <a:ea typeface="Calibri"/>
                <a:cs typeface="Calibri"/>
                <a:sym typeface="Calibri"/>
              </a:rPr>
              <a:t>số học/logic</a:t>
            </a:r>
            <a:endParaRPr b="1" i="0" sz="2400" u="none" cap="none" strike="noStrike">
              <a:solidFill>
                <a:srgbClr val="000000"/>
              </a:solidFill>
              <a:latin typeface="Calibri"/>
              <a:ea typeface="Calibri"/>
              <a:cs typeface="Calibri"/>
              <a:sym typeface="Calibri"/>
            </a:endParaRPr>
          </a:p>
        </p:txBody>
      </p:sp>
      <p:pic>
        <p:nvPicPr>
          <p:cNvPr id="874" name="Google Shape;874;p54"/>
          <p:cNvPicPr preferRelativeResize="0"/>
          <p:nvPr/>
        </p:nvPicPr>
        <p:blipFill rotWithShape="1">
          <a:blip r:embed="rId4">
            <a:alphaModFix/>
          </a:blip>
          <a:srcRect b="0" l="0" r="0" t="0"/>
          <a:stretch/>
        </p:blipFill>
        <p:spPr>
          <a:xfrm>
            <a:off x="4542658" y="0"/>
            <a:ext cx="7580243" cy="6858000"/>
          </a:xfrm>
          <a:prstGeom prst="rect">
            <a:avLst/>
          </a:prstGeom>
          <a:noFill/>
          <a:ln>
            <a:noFill/>
          </a:ln>
        </p:spPr>
      </p:pic>
      <p:pic>
        <p:nvPicPr>
          <p:cNvPr id="875" name="Google Shape;875;p54"/>
          <p:cNvPicPr preferRelativeResize="0"/>
          <p:nvPr/>
        </p:nvPicPr>
        <p:blipFill rotWithShape="1">
          <a:blip r:embed="rId5">
            <a:alphaModFix/>
          </a:blip>
          <a:srcRect b="0" l="0" r="0" t="0"/>
          <a:stretch/>
        </p:blipFill>
        <p:spPr>
          <a:xfrm>
            <a:off x="0" y="5135880"/>
            <a:ext cx="5995141" cy="17221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1000"/>
                                        <p:tgtEl>
                                          <p:spTgt spid="873"/>
                                        </p:tgtEl>
                                      </p:cBhvr>
                                    </p:animEffect>
                                  </p:childTnLst>
                                </p:cTn>
                              </p:par>
                              <p:par>
                                <p:cTn fill="hold" nodeType="with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1000"/>
                                        <p:tgtEl>
                                          <p:spTgt spid="875"/>
                                        </p:tgtEl>
                                      </p:cBhvr>
                                    </p:animEffect>
                                  </p:childTnLst>
                                </p:cTn>
                              </p:par>
                              <p:par>
                                <p:cTn fill="hold" nodeType="with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1000"/>
                                        <p:tgtEl>
                                          <p:spTgt spid="8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grpSp>
        <p:nvGrpSpPr>
          <p:cNvPr id="881" name="Google Shape;881;p55"/>
          <p:cNvGrpSpPr/>
          <p:nvPr/>
        </p:nvGrpSpPr>
        <p:grpSpPr>
          <a:xfrm>
            <a:off x="-13518" y="-17668"/>
            <a:ext cx="1569720" cy="1722120"/>
            <a:chOff x="-63500" y="-109804"/>
            <a:chExt cx="1206500" cy="1333500"/>
          </a:xfrm>
        </p:grpSpPr>
        <p:sp>
          <p:nvSpPr>
            <p:cNvPr id="882" name="Google Shape;882;p55"/>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883" name="Google Shape;883;p55"/>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884" name="Google Shape;884;p55"/>
          <p:cNvSpPr txBox="1"/>
          <p:nvPr/>
        </p:nvSpPr>
        <p:spPr>
          <a:xfrm>
            <a:off x="4632404" y="367017"/>
            <a:ext cx="2927192"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Ví dụ</a:t>
            </a:r>
            <a:endParaRPr b="1" i="0" sz="3600" u="none" cap="none" strike="noStrike">
              <a:solidFill>
                <a:srgbClr val="000000"/>
              </a:solidFill>
              <a:latin typeface="Calibri"/>
              <a:ea typeface="Calibri"/>
              <a:cs typeface="Calibri"/>
              <a:sym typeface="Calibri"/>
            </a:endParaRPr>
          </a:p>
        </p:txBody>
      </p:sp>
      <p:sp>
        <p:nvSpPr>
          <p:cNvPr id="885" name="Google Shape;885;p55"/>
          <p:cNvSpPr txBox="1"/>
          <p:nvPr/>
        </p:nvSpPr>
        <p:spPr>
          <a:xfrm>
            <a:off x="758446" y="1844971"/>
            <a:ext cx="3853311"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548135"/>
              </a:buClr>
              <a:buSzPts val="2400"/>
              <a:buFont typeface="Calibri"/>
              <a:buNone/>
            </a:pPr>
            <a:r>
              <a:rPr b="0" i="0" lang="en-US" sz="2400" u="none" cap="none" strike="noStrike">
                <a:solidFill>
                  <a:srgbClr val="548135"/>
                </a:solidFill>
                <a:latin typeface="Calibri"/>
                <a:ea typeface="Calibri"/>
                <a:cs typeface="Calibri"/>
                <a:sym typeface="Calibri"/>
              </a:rPr>
              <a:t>Ví dụ 1</a:t>
            </a:r>
            <a:r>
              <a:rPr b="0" i="0" lang="en-US" sz="2400" u="none" cap="none" strike="noStrike">
                <a:solidFill>
                  <a:srgbClr val="000000"/>
                </a:solidFill>
                <a:latin typeface="Calibri"/>
                <a:ea typeface="Calibri"/>
                <a:cs typeface="Calibri"/>
                <a:sym typeface="Calibri"/>
              </a:rPr>
              <a:t>: Vẽ lại đường đi lệnh trong MIPS</a:t>
            </a:r>
            <a:endParaRPr b="1" i="0" sz="2400" u="none" cap="none" strike="noStrike">
              <a:solidFill>
                <a:srgbClr val="000000"/>
              </a:solidFill>
              <a:latin typeface="Calibri"/>
              <a:ea typeface="Calibri"/>
              <a:cs typeface="Calibri"/>
              <a:sym typeface="Calibri"/>
            </a:endParaRPr>
          </a:p>
        </p:txBody>
      </p:sp>
      <p:sp>
        <p:nvSpPr>
          <p:cNvPr id="886" name="Google Shape;886;p55"/>
          <p:cNvSpPr txBox="1"/>
          <p:nvPr/>
        </p:nvSpPr>
        <p:spPr>
          <a:xfrm>
            <a:off x="1278062" y="2958542"/>
            <a:ext cx="2814078"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rgbClr val="000000"/>
                </a:solidFill>
                <a:latin typeface="Calibri"/>
                <a:ea typeface="Calibri"/>
                <a:cs typeface="Calibri"/>
                <a:sym typeface="Calibri"/>
              </a:rPr>
              <a:t>- Lệnh </a:t>
            </a:r>
            <a:r>
              <a:rPr b="1" lang="en-US" sz="2400">
                <a:solidFill>
                  <a:schemeClr val="dk1"/>
                </a:solidFill>
                <a:latin typeface="Calibri"/>
                <a:ea typeface="Calibri"/>
                <a:cs typeface="Calibri"/>
                <a:sym typeface="Calibri"/>
              </a:rPr>
              <a:t>beq</a:t>
            </a:r>
            <a:endParaRPr b="1" i="0" sz="2400" u="none" cap="none" strike="noStrike">
              <a:solidFill>
                <a:srgbClr val="000000"/>
              </a:solidFill>
              <a:latin typeface="Calibri"/>
              <a:ea typeface="Calibri"/>
              <a:cs typeface="Calibri"/>
              <a:sym typeface="Calibri"/>
            </a:endParaRPr>
          </a:p>
        </p:txBody>
      </p:sp>
      <p:pic>
        <p:nvPicPr>
          <p:cNvPr id="887" name="Google Shape;887;p55"/>
          <p:cNvPicPr preferRelativeResize="0"/>
          <p:nvPr/>
        </p:nvPicPr>
        <p:blipFill rotWithShape="1">
          <a:blip r:embed="rId4">
            <a:alphaModFix/>
          </a:blip>
          <a:srcRect b="0" l="0" r="0" t="0"/>
          <a:stretch/>
        </p:blipFill>
        <p:spPr>
          <a:xfrm>
            <a:off x="4486917" y="-17668"/>
            <a:ext cx="7635983" cy="6858000"/>
          </a:xfrm>
          <a:prstGeom prst="rect">
            <a:avLst/>
          </a:prstGeom>
          <a:noFill/>
          <a:ln cap="flat" cmpd="sng" w="9525">
            <a:solidFill>
              <a:schemeClr val="dk1"/>
            </a:solidFill>
            <a:prstDash val="solid"/>
            <a:miter lim="800000"/>
            <a:headEnd len="sm" w="sm" type="none"/>
            <a:tailEnd len="sm" w="sm" type="none"/>
          </a:ln>
        </p:spPr>
      </p:pic>
      <p:pic>
        <p:nvPicPr>
          <p:cNvPr id="888" name="Google Shape;888;p55"/>
          <p:cNvPicPr preferRelativeResize="0"/>
          <p:nvPr/>
        </p:nvPicPr>
        <p:blipFill rotWithShape="1">
          <a:blip r:embed="rId5">
            <a:alphaModFix/>
          </a:blip>
          <a:srcRect b="0" l="0" r="0" t="0"/>
          <a:stretch/>
        </p:blipFill>
        <p:spPr>
          <a:xfrm>
            <a:off x="-13518" y="5135880"/>
            <a:ext cx="6045202" cy="17221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84"/>
                                        </p:tgtEl>
                                        <p:attrNameLst>
                                          <p:attrName>style.visibility</p:attrName>
                                        </p:attrNameLst>
                                      </p:cBhvr>
                                      <p:to>
                                        <p:strVal val="visible"/>
                                      </p:to>
                                    </p:set>
                                    <p:anim calcmode="lin" valueType="num">
                                      <p:cBhvr additive="base">
                                        <p:cTn dur="250"/>
                                        <p:tgtEl>
                                          <p:spTgt spid="88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1000"/>
                                        <p:tgtEl>
                                          <p:spTgt spid="886"/>
                                        </p:tgtEl>
                                      </p:cBhvr>
                                    </p:animEffect>
                                  </p:childTnLst>
                                </p:cTn>
                              </p:par>
                              <p:par>
                                <p:cTn fill="hold" nodeType="with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1000"/>
                                        <p:tgtEl>
                                          <p:spTgt spid="888"/>
                                        </p:tgtEl>
                                      </p:cBhvr>
                                    </p:animEffect>
                                  </p:childTnLst>
                                </p:cTn>
                              </p:par>
                              <p:par>
                                <p:cTn fill="hold" nodeType="withEffect" presetClass="entr" presetID="10" presetSubtype="0">
                                  <p:stCondLst>
                                    <p:cond delay="0"/>
                                  </p:stCondLst>
                                  <p:childTnLst>
                                    <p:set>
                                      <p:cBhvr>
                                        <p:cTn dur="1" fill="hold">
                                          <p:stCondLst>
                                            <p:cond delay="0"/>
                                          </p:stCondLst>
                                        </p:cTn>
                                        <p:tgtEl>
                                          <p:spTgt spid="887"/>
                                        </p:tgtEl>
                                        <p:attrNameLst>
                                          <p:attrName>style.visibility</p:attrName>
                                        </p:attrNameLst>
                                      </p:cBhvr>
                                      <p:to>
                                        <p:strVal val="visible"/>
                                      </p:to>
                                    </p:set>
                                    <p:animEffect filter="fade" transition="in">
                                      <p:cBhvr>
                                        <p:cTn dur="1000"/>
                                        <p:tgtEl>
                                          <p:spTgt spid="8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grpSp>
        <p:nvGrpSpPr>
          <p:cNvPr id="894" name="Google Shape;894;p56"/>
          <p:cNvGrpSpPr/>
          <p:nvPr/>
        </p:nvGrpSpPr>
        <p:grpSpPr>
          <a:xfrm>
            <a:off x="-13518" y="-17668"/>
            <a:ext cx="1569720" cy="1722120"/>
            <a:chOff x="-63500" y="-109804"/>
            <a:chExt cx="1206500" cy="1333500"/>
          </a:xfrm>
        </p:grpSpPr>
        <p:sp>
          <p:nvSpPr>
            <p:cNvPr id="895" name="Google Shape;895;p56"/>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896" name="Google Shape;896;p56"/>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897" name="Google Shape;897;p56"/>
          <p:cNvSpPr txBox="1"/>
          <p:nvPr/>
        </p:nvSpPr>
        <p:spPr>
          <a:xfrm>
            <a:off x="4632404" y="367017"/>
            <a:ext cx="2927192"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Ví dụ</a:t>
            </a:r>
            <a:endParaRPr b="1" i="0" sz="3600" u="none" cap="none" strike="noStrike">
              <a:solidFill>
                <a:srgbClr val="000000"/>
              </a:solidFill>
              <a:latin typeface="Calibri"/>
              <a:ea typeface="Calibri"/>
              <a:cs typeface="Calibri"/>
              <a:sym typeface="Calibri"/>
            </a:endParaRPr>
          </a:p>
        </p:txBody>
      </p:sp>
      <p:sp>
        <p:nvSpPr>
          <p:cNvPr id="898" name="Google Shape;898;p56"/>
          <p:cNvSpPr txBox="1"/>
          <p:nvPr/>
        </p:nvSpPr>
        <p:spPr>
          <a:xfrm>
            <a:off x="973260" y="1172861"/>
            <a:ext cx="10425241" cy="175428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Ví dụ 2: Cho thời gian trễ (thời gian cần để hoàn thành) của từng khối trong  như sau (khối nào không có trong bảng xem như thời gian trễ bằng 0):</a:t>
            </a:r>
            <a:endParaRPr sz="1800">
              <a:solidFill>
                <a:schemeClr val="dk1"/>
              </a:solidFill>
              <a:latin typeface="Calibri"/>
              <a:ea typeface="Calibri"/>
              <a:cs typeface="Calibri"/>
              <a:sym typeface="Calibri"/>
            </a:endParaRPr>
          </a:p>
        </p:txBody>
      </p:sp>
      <p:graphicFrame>
        <p:nvGraphicFramePr>
          <p:cNvPr id="899" name="Google Shape;899;p56"/>
          <p:cNvGraphicFramePr/>
          <p:nvPr/>
        </p:nvGraphicFramePr>
        <p:xfrm>
          <a:off x="1235587" y="3086660"/>
          <a:ext cx="3000000" cy="3000000"/>
        </p:xfrm>
        <a:graphic>
          <a:graphicData uri="http://schemas.openxmlformats.org/drawingml/2006/table">
            <a:tbl>
              <a:tblPr>
                <a:noFill/>
                <a:tableStyleId>{D82FC838-7E07-42FD-835B-FB2269A0CAC1}</a:tableStyleId>
              </a:tblPr>
              <a:tblGrid>
                <a:gridCol w="1434225"/>
                <a:gridCol w="1381100"/>
                <a:gridCol w="1381100"/>
                <a:gridCol w="1381100"/>
                <a:gridCol w="1381100"/>
                <a:gridCol w="1381100"/>
                <a:gridCol w="1381100"/>
              </a:tblGrid>
              <a:tr h="299475">
                <a:tc>
                  <a:txBody>
                    <a:bodyPr/>
                    <a:lstStyle/>
                    <a:p>
                      <a:pPr indent="0" lvl="0" marL="0" marR="0" rtl="0" algn="ctr">
                        <a:lnSpc>
                          <a:spcPct val="15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I-Mem</a:t>
                      </a:r>
                      <a:endParaRPr sz="18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Add</a:t>
                      </a:r>
                      <a:endParaRPr sz="18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Mux</a:t>
                      </a:r>
                      <a:endParaRPr sz="18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ALU</a:t>
                      </a:r>
                      <a:endParaRPr sz="18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Regs</a:t>
                      </a:r>
                      <a:endParaRPr sz="18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D-Mem</a:t>
                      </a:r>
                      <a:endParaRPr sz="18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Control</a:t>
                      </a:r>
                      <a:endParaRPr sz="1800" u="none" cap="none" strike="noStrike">
                        <a:latin typeface="Arial"/>
                        <a:ea typeface="Arial"/>
                        <a:cs typeface="Arial"/>
                        <a:sym typeface="Arial"/>
                      </a:endParaRPr>
                    </a:p>
                  </a:txBody>
                  <a:tcPr marT="0" marB="0" marR="68575" marL="68575" anchor="ctr"/>
                </a:tc>
              </a:tr>
              <a:tr h="518725">
                <a:tc>
                  <a:txBody>
                    <a:bodyPr/>
                    <a:lstStyle/>
                    <a:p>
                      <a:pPr indent="0" lvl="0" marL="0" marR="0" rtl="0" algn="ctr">
                        <a:lnSpc>
                          <a:spcPct val="150000"/>
                        </a:lnSpc>
                        <a:spcBef>
                          <a:spcPts val="0"/>
                        </a:spcBef>
                        <a:spcAft>
                          <a:spcPts val="0"/>
                        </a:spcAft>
                        <a:buClr>
                          <a:srgbClr val="000000"/>
                        </a:buClr>
                        <a:buSzPts val="1800"/>
                        <a:buFont typeface="Arial"/>
                        <a:buNone/>
                      </a:pPr>
                      <a:r>
                        <a:rPr b="0" lang="en-US" sz="1800" u="none" cap="none" strike="noStrike">
                          <a:latin typeface="Arial"/>
                          <a:ea typeface="Arial"/>
                          <a:cs typeface="Arial"/>
                          <a:sym typeface="Arial"/>
                        </a:rPr>
                        <a:t>400ps</a:t>
                      </a:r>
                      <a:endParaRPr b="0" sz="18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100ps</a:t>
                      </a:r>
                      <a:endParaRPr sz="18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30ps</a:t>
                      </a:r>
                      <a:endParaRPr sz="18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120ps</a:t>
                      </a:r>
                      <a:endParaRPr sz="18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200ps</a:t>
                      </a:r>
                      <a:endParaRPr sz="18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350ps</a:t>
                      </a:r>
                      <a:endParaRPr sz="18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100ps</a:t>
                      </a:r>
                      <a:endParaRPr sz="1800" u="none" cap="none" strike="noStrike">
                        <a:latin typeface="Arial"/>
                        <a:ea typeface="Arial"/>
                        <a:cs typeface="Arial"/>
                        <a:sym typeface="Arial"/>
                      </a:endParaRPr>
                    </a:p>
                  </a:txBody>
                  <a:tcPr marT="0" marB="0" marR="68575" marL="68575" anchor="ctr"/>
                </a:tc>
              </a:tr>
            </a:tbl>
          </a:graphicData>
        </a:graphic>
      </p:graphicFrame>
      <p:sp>
        <p:nvSpPr>
          <p:cNvPr id="900" name="Google Shape;900;p56"/>
          <p:cNvSpPr/>
          <p:nvPr/>
        </p:nvSpPr>
        <p:spPr>
          <a:xfrm>
            <a:off x="1034576" y="4280748"/>
            <a:ext cx="10319224" cy="120028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Tính thời gian trễ lớn nhất của lệnh “add” trong kiến trúc MIPS và cho biết “critical path” của lệnh?</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97"/>
                                        </p:tgtEl>
                                        <p:attrNameLst>
                                          <p:attrName>style.visibility</p:attrName>
                                        </p:attrNameLst>
                                      </p:cBhvr>
                                      <p:to>
                                        <p:strVal val="visible"/>
                                      </p:to>
                                    </p:set>
                                    <p:anim calcmode="lin" valueType="num">
                                      <p:cBhvr additive="base">
                                        <p:cTn dur="250"/>
                                        <p:tgtEl>
                                          <p:spTgt spid="89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2000"/>
                                        <p:tgtEl>
                                          <p:spTgt spid="898"/>
                                        </p:tgtEl>
                                      </p:cBhvr>
                                    </p:animEffect>
                                  </p:childTnLst>
                                </p:cTn>
                              </p:par>
                              <p:par>
                                <p:cTn fill="hold" nodeType="with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2000"/>
                                        <p:tgtEl>
                                          <p:spTgt spid="899"/>
                                        </p:tgtEl>
                                      </p:cBhvr>
                                    </p:animEffect>
                                  </p:childTnLst>
                                </p:cTn>
                              </p:par>
                              <p:par>
                                <p:cTn fill="hold" nodeType="with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2000"/>
                                        <p:tgtEl>
                                          <p:spTgt spid="9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t>‹#›</a:t>
            </a:fld>
            <a:endParaRPr/>
          </a:p>
        </p:txBody>
      </p:sp>
      <p:grpSp>
        <p:nvGrpSpPr>
          <p:cNvPr id="906" name="Google Shape;906;p57"/>
          <p:cNvGrpSpPr/>
          <p:nvPr/>
        </p:nvGrpSpPr>
        <p:grpSpPr>
          <a:xfrm>
            <a:off x="-13518" y="-17668"/>
            <a:ext cx="1569720" cy="1722120"/>
            <a:chOff x="-63500" y="-109804"/>
            <a:chExt cx="1206500" cy="1333500"/>
          </a:xfrm>
        </p:grpSpPr>
        <p:sp>
          <p:nvSpPr>
            <p:cNvPr id="907" name="Google Shape;907;p57"/>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908" name="Google Shape;908;p57"/>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909" name="Google Shape;909;p57"/>
          <p:cNvSpPr txBox="1"/>
          <p:nvPr/>
        </p:nvSpPr>
        <p:spPr>
          <a:xfrm>
            <a:off x="4632404" y="367017"/>
            <a:ext cx="2927192" cy="646331"/>
          </a:xfrm>
          <a:prstGeom prst="rect">
            <a:avLst/>
          </a:prstGeom>
          <a:noFill/>
          <a:ln cap="flat" cmpd="sng" w="28575">
            <a:solidFill>
              <a:srgbClr val="A8D08C"/>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Calibri"/>
                <a:ea typeface="Calibri"/>
                <a:cs typeface="Calibri"/>
                <a:sym typeface="Calibri"/>
              </a:rPr>
              <a:t>Ví dụ</a:t>
            </a:r>
            <a:endParaRPr b="1" i="0" sz="3600" u="none" cap="none" strike="noStrike">
              <a:solidFill>
                <a:srgbClr val="000000"/>
              </a:solidFill>
              <a:latin typeface="Calibri"/>
              <a:ea typeface="Calibri"/>
              <a:cs typeface="Calibri"/>
              <a:sym typeface="Calibri"/>
            </a:endParaRPr>
          </a:p>
        </p:txBody>
      </p:sp>
      <p:sp>
        <p:nvSpPr>
          <p:cNvPr id="910" name="Google Shape;910;p57"/>
          <p:cNvSpPr txBox="1"/>
          <p:nvPr/>
        </p:nvSpPr>
        <p:spPr>
          <a:xfrm>
            <a:off x="0" y="1720860"/>
            <a:ext cx="4697743" cy="34162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b="1" lang="en-US" sz="2400">
                <a:solidFill>
                  <a:schemeClr val="dk1"/>
                </a:solidFill>
                <a:latin typeface="Calibri"/>
                <a:ea typeface="Calibri"/>
                <a:cs typeface="Calibri"/>
                <a:sym typeface="Calibri"/>
              </a:rPr>
              <a:t>Giải</a:t>
            </a:r>
            <a:r>
              <a:rPr lang="en-US" sz="2400">
                <a:solidFill>
                  <a:schemeClr val="dk1"/>
                </a:solidFill>
                <a:latin typeface="Calibri"/>
                <a:ea typeface="Calibri"/>
                <a:cs typeface="Calibri"/>
                <a:sym typeface="Calibri"/>
              </a:rPr>
              <a:t>: Lệnh add</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Critical path: IM – Mux – Reg – Mux – ALU – Mux – Reg </a:t>
            </a:r>
            <a:endParaRPr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 Thời gian trễ lớn nhất: </a:t>
            </a:r>
            <a:endParaRPr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400 + 30 + 200 + 30 + 120 + 30 + 100  = 910 ps</a:t>
            </a:r>
            <a:endParaRPr sz="2400">
              <a:solidFill>
                <a:schemeClr val="dk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pic>
        <p:nvPicPr>
          <p:cNvPr id="911" name="Google Shape;911;p57"/>
          <p:cNvPicPr preferRelativeResize="0"/>
          <p:nvPr/>
        </p:nvPicPr>
        <p:blipFill rotWithShape="1">
          <a:blip r:embed="rId4">
            <a:alphaModFix/>
          </a:blip>
          <a:srcRect b="0" l="0" r="0" t="0"/>
          <a:stretch/>
        </p:blipFill>
        <p:spPr>
          <a:xfrm>
            <a:off x="4544290" y="0"/>
            <a:ext cx="7647709" cy="6858000"/>
          </a:xfrm>
          <a:prstGeom prst="rect">
            <a:avLst/>
          </a:prstGeom>
          <a:noFill/>
          <a:ln>
            <a:noFill/>
          </a:ln>
        </p:spPr>
      </p:pic>
      <p:graphicFrame>
        <p:nvGraphicFramePr>
          <p:cNvPr id="912" name="Google Shape;912;p57"/>
          <p:cNvGraphicFramePr/>
          <p:nvPr/>
        </p:nvGraphicFramePr>
        <p:xfrm>
          <a:off x="-13518" y="5137139"/>
          <a:ext cx="3000000" cy="3000000"/>
        </p:xfrm>
        <a:graphic>
          <a:graphicData uri="http://schemas.openxmlformats.org/drawingml/2006/table">
            <a:tbl>
              <a:tblPr>
                <a:noFill/>
                <a:tableStyleId>{D82FC838-7E07-42FD-835B-FB2269A0CAC1}</a:tableStyleId>
              </a:tblPr>
              <a:tblGrid>
                <a:gridCol w="670475"/>
                <a:gridCol w="645625"/>
                <a:gridCol w="645625"/>
                <a:gridCol w="645625"/>
                <a:gridCol w="645625"/>
                <a:gridCol w="645625"/>
                <a:gridCol w="645625"/>
              </a:tblGrid>
              <a:tr h="400825">
                <a:tc>
                  <a:txBody>
                    <a:bodyPr/>
                    <a:lstStyle/>
                    <a:p>
                      <a:pPr indent="0" lvl="0" marL="0" marR="0" rtl="0" algn="ctr">
                        <a:lnSpc>
                          <a:spcPct val="150000"/>
                        </a:lnSpc>
                        <a:spcBef>
                          <a:spcPts val="0"/>
                        </a:spcBef>
                        <a:spcAft>
                          <a:spcPts val="0"/>
                        </a:spcAft>
                        <a:buClr>
                          <a:srgbClr val="000000"/>
                        </a:buClr>
                        <a:buSzPts val="1600"/>
                        <a:buFont typeface="Arial"/>
                        <a:buNone/>
                      </a:pPr>
                      <a:r>
                        <a:rPr lang="en-US" sz="1600" u="none" cap="none" strike="noStrike">
                          <a:latin typeface="Calibri"/>
                          <a:ea typeface="Calibri"/>
                          <a:cs typeface="Calibri"/>
                          <a:sym typeface="Calibri"/>
                        </a:rPr>
                        <a:t>I-Mem</a:t>
                      </a:r>
                      <a:endParaRPr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1600"/>
                        <a:buFont typeface="Arial"/>
                        <a:buNone/>
                      </a:pPr>
                      <a:r>
                        <a:rPr lang="en-US" sz="1600" u="none" cap="none" strike="noStrike">
                          <a:latin typeface="Calibri"/>
                          <a:ea typeface="Calibri"/>
                          <a:cs typeface="Calibri"/>
                          <a:sym typeface="Calibri"/>
                        </a:rPr>
                        <a:t>Add</a:t>
                      </a:r>
                      <a:endParaRPr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1600"/>
                        <a:buFont typeface="Arial"/>
                        <a:buNone/>
                      </a:pPr>
                      <a:r>
                        <a:rPr lang="en-US" sz="1600" u="none" cap="none" strike="noStrike">
                          <a:latin typeface="Calibri"/>
                          <a:ea typeface="Calibri"/>
                          <a:cs typeface="Calibri"/>
                          <a:sym typeface="Calibri"/>
                        </a:rPr>
                        <a:t>Mux</a:t>
                      </a:r>
                      <a:endParaRPr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1600"/>
                        <a:buFont typeface="Arial"/>
                        <a:buNone/>
                      </a:pPr>
                      <a:r>
                        <a:rPr lang="en-US" sz="1600" u="none" cap="none" strike="noStrike">
                          <a:latin typeface="Calibri"/>
                          <a:ea typeface="Calibri"/>
                          <a:cs typeface="Calibri"/>
                          <a:sym typeface="Calibri"/>
                        </a:rPr>
                        <a:t>ALU</a:t>
                      </a:r>
                      <a:endParaRPr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1600"/>
                        <a:buFont typeface="Arial"/>
                        <a:buNone/>
                      </a:pPr>
                      <a:r>
                        <a:rPr lang="en-US" sz="1600" u="none" cap="none" strike="noStrike">
                          <a:latin typeface="Calibri"/>
                          <a:ea typeface="Calibri"/>
                          <a:cs typeface="Calibri"/>
                          <a:sym typeface="Calibri"/>
                        </a:rPr>
                        <a:t>Regs</a:t>
                      </a:r>
                      <a:endParaRPr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1600"/>
                        <a:buFont typeface="Arial"/>
                        <a:buNone/>
                      </a:pPr>
                      <a:r>
                        <a:rPr lang="en-US" sz="1600" u="none" cap="none" strike="noStrike">
                          <a:latin typeface="Calibri"/>
                          <a:ea typeface="Calibri"/>
                          <a:cs typeface="Calibri"/>
                          <a:sym typeface="Calibri"/>
                        </a:rPr>
                        <a:t>D-Mem</a:t>
                      </a:r>
                      <a:endParaRPr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1600"/>
                        <a:buFont typeface="Arial"/>
                        <a:buNone/>
                      </a:pPr>
                      <a:r>
                        <a:rPr lang="en-US" sz="1600" u="none" cap="none" strike="noStrike">
                          <a:latin typeface="Calibri"/>
                          <a:ea typeface="Calibri"/>
                          <a:cs typeface="Calibri"/>
                          <a:sym typeface="Calibri"/>
                        </a:rPr>
                        <a:t>Control</a:t>
                      </a:r>
                      <a:endParaRPr sz="1600" u="none" cap="none" strike="noStrike">
                        <a:latin typeface="Calibri"/>
                        <a:ea typeface="Calibri"/>
                        <a:cs typeface="Calibri"/>
                        <a:sym typeface="Calibri"/>
                      </a:endParaRPr>
                    </a:p>
                  </a:txBody>
                  <a:tcPr marT="0" marB="0" marR="68575" marL="68575" anchor="ctr"/>
                </a:tc>
              </a:tr>
              <a:tr h="400825">
                <a:tc>
                  <a:txBody>
                    <a:bodyPr/>
                    <a:lstStyle/>
                    <a:p>
                      <a:pPr indent="0" lvl="0" marL="0" marR="0" rtl="0" algn="ctr">
                        <a:lnSpc>
                          <a:spcPct val="150000"/>
                        </a:lnSpc>
                        <a:spcBef>
                          <a:spcPts val="0"/>
                        </a:spcBef>
                        <a:spcAft>
                          <a:spcPts val="0"/>
                        </a:spcAft>
                        <a:buClr>
                          <a:srgbClr val="000000"/>
                        </a:buClr>
                        <a:buSzPts val="1600"/>
                        <a:buFont typeface="Arial"/>
                        <a:buNone/>
                      </a:pPr>
                      <a:r>
                        <a:rPr b="0" lang="en-US" sz="1600" u="none" cap="none" strike="noStrike">
                          <a:latin typeface="Calibri"/>
                          <a:ea typeface="Calibri"/>
                          <a:cs typeface="Calibri"/>
                          <a:sym typeface="Calibri"/>
                        </a:rPr>
                        <a:t>400ps</a:t>
                      </a:r>
                      <a:endParaRPr b="0"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1600"/>
                        <a:buFont typeface="Arial"/>
                        <a:buNone/>
                      </a:pPr>
                      <a:r>
                        <a:rPr lang="en-US" sz="1600" u="none" cap="none" strike="noStrike">
                          <a:latin typeface="Calibri"/>
                          <a:ea typeface="Calibri"/>
                          <a:cs typeface="Calibri"/>
                          <a:sym typeface="Calibri"/>
                        </a:rPr>
                        <a:t>100ps</a:t>
                      </a:r>
                      <a:endParaRPr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1600"/>
                        <a:buFont typeface="Arial"/>
                        <a:buNone/>
                      </a:pPr>
                      <a:r>
                        <a:rPr lang="en-US" sz="1600" u="none" cap="none" strike="noStrike">
                          <a:latin typeface="Calibri"/>
                          <a:ea typeface="Calibri"/>
                          <a:cs typeface="Calibri"/>
                          <a:sym typeface="Calibri"/>
                        </a:rPr>
                        <a:t>30ps</a:t>
                      </a:r>
                      <a:endParaRPr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1600"/>
                        <a:buFont typeface="Arial"/>
                        <a:buNone/>
                      </a:pPr>
                      <a:r>
                        <a:rPr lang="en-US" sz="1600" u="none" cap="none" strike="noStrike">
                          <a:latin typeface="Calibri"/>
                          <a:ea typeface="Calibri"/>
                          <a:cs typeface="Calibri"/>
                          <a:sym typeface="Calibri"/>
                        </a:rPr>
                        <a:t>120ps</a:t>
                      </a:r>
                      <a:endParaRPr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1600"/>
                        <a:buFont typeface="Arial"/>
                        <a:buNone/>
                      </a:pPr>
                      <a:r>
                        <a:rPr lang="en-US" sz="1600" u="none" cap="none" strike="noStrike">
                          <a:latin typeface="Calibri"/>
                          <a:ea typeface="Calibri"/>
                          <a:cs typeface="Calibri"/>
                          <a:sym typeface="Calibri"/>
                        </a:rPr>
                        <a:t>200ps</a:t>
                      </a:r>
                      <a:endParaRPr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1600"/>
                        <a:buFont typeface="Arial"/>
                        <a:buNone/>
                      </a:pPr>
                      <a:r>
                        <a:rPr lang="en-US" sz="1600" u="none" cap="none" strike="noStrike">
                          <a:latin typeface="Calibri"/>
                          <a:ea typeface="Calibri"/>
                          <a:cs typeface="Calibri"/>
                          <a:sym typeface="Calibri"/>
                        </a:rPr>
                        <a:t>350ps</a:t>
                      </a:r>
                      <a:endParaRPr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50000"/>
                        </a:lnSpc>
                        <a:spcBef>
                          <a:spcPts val="0"/>
                        </a:spcBef>
                        <a:spcAft>
                          <a:spcPts val="0"/>
                        </a:spcAft>
                        <a:buClr>
                          <a:srgbClr val="000000"/>
                        </a:buClr>
                        <a:buSzPts val="1600"/>
                        <a:buFont typeface="Arial"/>
                        <a:buNone/>
                      </a:pPr>
                      <a:r>
                        <a:rPr lang="en-US" sz="1600" u="none" cap="none" strike="noStrike">
                          <a:latin typeface="Calibri"/>
                          <a:ea typeface="Calibri"/>
                          <a:cs typeface="Calibri"/>
                          <a:sym typeface="Calibri"/>
                        </a:rPr>
                        <a:t>100ps</a:t>
                      </a:r>
                      <a:endParaRPr sz="1600" u="none" cap="none" strike="noStrike">
                        <a:latin typeface="Calibri"/>
                        <a:ea typeface="Calibri"/>
                        <a:cs typeface="Calibri"/>
                        <a:sym typeface="Calibri"/>
                      </a:endParaRPr>
                    </a:p>
                  </a:txBody>
                  <a:tcPr marT="0" marB="0" marR="68575" marL="68575" anchor="ct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09"/>
                                        </p:tgtEl>
                                        <p:attrNameLst>
                                          <p:attrName>style.visibility</p:attrName>
                                        </p:attrNameLst>
                                      </p:cBhvr>
                                      <p:to>
                                        <p:strVal val="visible"/>
                                      </p:to>
                                    </p:set>
                                    <p:anim calcmode="lin" valueType="num">
                                      <p:cBhvr additive="base">
                                        <p:cTn dur="250"/>
                                        <p:tgtEl>
                                          <p:spTgt spid="90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2000"/>
                                        <p:tgtEl>
                                          <p:spTgt spid="911"/>
                                        </p:tgtEl>
                                      </p:cBhvr>
                                    </p:animEffect>
                                  </p:childTnLst>
                                </p:cTn>
                              </p:par>
                              <p:par>
                                <p:cTn fill="hold" nodeType="with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2000"/>
                                        <p:tgtEl>
                                          <p:spTgt spid="9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500"/>
                                        <p:tgtEl>
                                          <p:spTgt spid="9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CAAC"/>
        </a:solidFill>
      </p:bgPr>
    </p:bg>
    <p:spTree>
      <p:nvGrpSpPr>
        <p:cNvPr id="916" name="Shape 916"/>
        <p:cNvGrpSpPr/>
        <p:nvPr/>
      </p:nvGrpSpPr>
      <p:grpSpPr>
        <a:xfrm>
          <a:off x="0" y="0"/>
          <a:ext cx="0" cy="0"/>
          <a:chOff x="0" y="0"/>
          <a:chExt cx="0" cy="0"/>
        </a:xfrm>
      </p:grpSpPr>
      <p:sp>
        <p:nvSpPr>
          <p:cNvPr id="917" name="Google Shape;91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918" name="Google Shape;918;p58"/>
          <p:cNvSpPr txBox="1"/>
          <p:nvPr/>
        </p:nvSpPr>
        <p:spPr>
          <a:xfrm>
            <a:off x="1074056" y="2582223"/>
            <a:ext cx="11461668"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800"/>
              <a:buFont typeface="Arial"/>
              <a:buNone/>
            </a:pPr>
            <a:r>
              <a:rPr b="0" i="0" lang="en-US" sz="8800" u="none" cap="none" strike="noStrike">
                <a:solidFill>
                  <a:srgbClr val="833C0B"/>
                </a:solidFill>
                <a:latin typeface="Cambria"/>
                <a:ea typeface="Cambria"/>
                <a:cs typeface="Cambria"/>
                <a:sym typeface="Cambria"/>
              </a:rPr>
              <a:t>III. </a:t>
            </a:r>
            <a:r>
              <a:rPr b="0" i="0" lang="en-US" sz="8800" u="none" cap="none" strike="noStrike">
                <a:solidFill>
                  <a:srgbClr val="833C0B"/>
                </a:solidFill>
                <a:latin typeface="Calibri"/>
                <a:ea typeface="Calibri"/>
                <a:cs typeface="Calibri"/>
                <a:sym typeface="Calibri"/>
              </a:rPr>
              <a:t>PIPELINE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500"/>
                                        <p:tgtEl>
                                          <p:spTgt spid="9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grpSp>
        <p:nvGrpSpPr>
          <p:cNvPr id="923" name="Google Shape;923;p59"/>
          <p:cNvGrpSpPr/>
          <p:nvPr/>
        </p:nvGrpSpPr>
        <p:grpSpPr>
          <a:xfrm>
            <a:off x="-13518" y="-17668"/>
            <a:ext cx="1569720" cy="1722120"/>
            <a:chOff x="-63500" y="-109804"/>
            <a:chExt cx="1206500" cy="1333500"/>
          </a:xfrm>
        </p:grpSpPr>
        <p:sp>
          <p:nvSpPr>
            <p:cNvPr id="924" name="Google Shape;924;p59"/>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pic>
          <p:nvPicPr>
            <p:cNvPr id="925" name="Google Shape;925;p59"/>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926" name="Google Shape;926;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927" name="Google Shape;927;p59"/>
          <p:cNvSpPr txBox="1"/>
          <p:nvPr/>
        </p:nvSpPr>
        <p:spPr>
          <a:xfrm>
            <a:off x="10284903" y="146701"/>
            <a:ext cx="1907097" cy="52322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800">
                <a:solidFill>
                  <a:schemeClr val="dk1"/>
                </a:solidFill>
                <a:latin typeface="Calibri"/>
                <a:ea typeface="Calibri"/>
                <a:cs typeface="Calibri"/>
                <a:sym typeface="Calibri"/>
              </a:rPr>
              <a:t>PIPELINE</a:t>
            </a:r>
            <a:endParaRPr/>
          </a:p>
        </p:txBody>
      </p:sp>
      <p:sp>
        <p:nvSpPr>
          <p:cNvPr id="928" name="Google Shape;928;p59"/>
          <p:cNvSpPr txBox="1"/>
          <p:nvPr/>
        </p:nvSpPr>
        <p:spPr>
          <a:xfrm>
            <a:off x="1113013" y="2021522"/>
            <a:ext cx="10111115" cy="356647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50000"/>
              </a:lnSpc>
              <a:spcBef>
                <a:spcPts val="0"/>
              </a:spcBef>
              <a:spcAft>
                <a:spcPts val="0"/>
              </a:spcAft>
              <a:buClr>
                <a:schemeClr val="dk1"/>
              </a:buClr>
              <a:buSzPts val="3600"/>
              <a:buFont typeface="Arial"/>
              <a:buChar char="•"/>
            </a:pPr>
            <a:r>
              <a:rPr b="1" lang="en-US" sz="4000">
                <a:solidFill>
                  <a:schemeClr val="dk1"/>
                </a:solidFill>
                <a:latin typeface="Calibri"/>
                <a:ea typeface="Calibri"/>
                <a:cs typeface="Calibri"/>
                <a:sym typeface="Calibri"/>
              </a:rPr>
              <a:t> Tổng quan</a:t>
            </a:r>
            <a:endParaRPr b="1" sz="4000">
              <a:solidFill>
                <a:schemeClr val="dk1"/>
              </a:solidFill>
              <a:latin typeface="Calibri"/>
              <a:ea typeface="Calibri"/>
              <a:cs typeface="Calibri"/>
              <a:sym typeface="Calibri"/>
            </a:endParaRPr>
          </a:p>
          <a:p>
            <a:pPr indent="-228600" lvl="0" marL="228600" marR="0" rtl="0" algn="l">
              <a:lnSpc>
                <a:spcPct val="150000"/>
              </a:lnSpc>
              <a:spcBef>
                <a:spcPts val="1000"/>
              </a:spcBef>
              <a:spcAft>
                <a:spcPts val="0"/>
              </a:spcAft>
              <a:buClr>
                <a:schemeClr val="dk1"/>
              </a:buClr>
              <a:buSzPts val="3600"/>
              <a:buFont typeface="Arial"/>
              <a:buChar char="•"/>
            </a:pPr>
            <a:r>
              <a:rPr b="1" lang="en-US" sz="4000">
                <a:solidFill>
                  <a:schemeClr val="dk1"/>
                </a:solidFill>
                <a:latin typeface="Calibri"/>
                <a:ea typeface="Calibri"/>
                <a:cs typeface="Calibri"/>
                <a:sym typeface="Calibri"/>
              </a:rPr>
              <a:t> Các xung đột</a:t>
            </a:r>
            <a:endParaRPr b="1" sz="4000">
              <a:solidFill>
                <a:schemeClr val="dk1"/>
              </a:solidFill>
              <a:latin typeface="Calibri"/>
              <a:ea typeface="Calibri"/>
              <a:cs typeface="Calibri"/>
              <a:sym typeface="Calibri"/>
            </a:endParaRPr>
          </a:p>
          <a:p>
            <a:pPr indent="-228600" lvl="0" marL="228600" marR="0" rtl="0" algn="l">
              <a:lnSpc>
                <a:spcPct val="150000"/>
              </a:lnSpc>
              <a:spcBef>
                <a:spcPts val="1000"/>
              </a:spcBef>
              <a:spcAft>
                <a:spcPts val="0"/>
              </a:spcAft>
              <a:buClr>
                <a:schemeClr val="dk1"/>
              </a:buClr>
              <a:buSzPts val="3600"/>
              <a:buFont typeface="Arial"/>
              <a:buChar char="•"/>
            </a:pPr>
            <a:r>
              <a:rPr b="1" lang="en-US" sz="4000">
                <a:solidFill>
                  <a:schemeClr val="dk1"/>
                </a:solidFill>
                <a:latin typeface="Calibri"/>
                <a:ea typeface="Calibri"/>
                <a:cs typeface="Calibri"/>
                <a:sym typeface="Calibri"/>
              </a:rPr>
              <a:t> Ví dụ</a:t>
            </a:r>
            <a:endParaRPr b="1" sz="40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27"/>
                                        </p:tgtEl>
                                        <p:attrNameLst>
                                          <p:attrName>style.visibility</p:attrName>
                                        </p:attrNameLst>
                                      </p:cBhvr>
                                      <p:to>
                                        <p:strVal val="visible"/>
                                      </p:to>
                                    </p:set>
                                    <p:anim calcmode="lin" valueType="num">
                                      <p:cBhvr additive="base">
                                        <p:cTn dur="500"/>
                                        <p:tgtEl>
                                          <p:spTgt spid="92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8"/>
                                        </p:tgtEl>
                                        <p:attrNameLst>
                                          <p:attrName>style.visibility</p:attrName>
                                        </p:attrNameLst>
                                      </p:cBhvr>
                                      <p:to>
                                        <p:strVal val="visible"/>
                                      </p:to>
                                    </p:set>
                                    <p:animEffect filter="fade" transition="in">
                                      <p:cBhvr>
                                        <p:cTn dur="2000"/>
                                        <p:tgtEl>
                                          <p:spTgt spid="9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grpSp>
        <p:nvGrpSpPr>
          <p:cNvPr id="260" name="Google Shape;260;p6"/>
          <p:cNvGrpSpPr/>
          <p:nvPr/>
        </p:nvGrpSpPr>
        <p:grpSpPr>
          <a:xfrm>
            <a:off x="-13518" y="-17668"/>
            <a:ext cx="1569720" cy="1722120"/>
            <a:chOff x="-63500" y="-109804"/>
            <a:chExt cx="1206500" cy="1333500"/>
          </a:xfrm>
        </p:grpSpPr>
        <p:sp>
          <p:nvSpPr>
            <p:cNvPr id="261" name="Google Shape;261;p6"/>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pic>
          <p:nvPicPr>
            <p:cNvPr id="262" name="Google Shape;262;p6"/>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263" name="Google Shape;26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264" name="Google Shape;264;p6"/>
          <p:cNvSpPr txBox="1"/>
          <p:nvPr/>
        </p:nvSpPr>
        <p:spPr>
          <a:xfrm>
            <a:off x="758610" y="1002560"/>
            <a:ext cx="3741362"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rgbClr val="833C0B"/>
                </a:solidFill>
                <a:latin typeface="Calibri"/>
                <a:ea typeface="Calibri"/>
                <a:cs typeface="Calibri"/>
                <a:sym typeface="Calibri"/>
              </a:rPr>
              <a:t>Ví dụ:</a:t>
            </a:r>
            <a:endParaRPr/>
          </a:p>
        </p:txBody>
      </p:sp>
      <p:sp>
        <p:nvSpPr>
          <p:cNvPr id="265" name="Google Shape;265;p6"/>
          <p:cNvSpPr txBox="1"/>
          <p:nvPr/>
        </p:nvSpPr>
        <p:spPr>
          <a:xfrm>
            <a:off x="6737606" y="1013348"/>
            <a:ext cx="4616194"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rgbClr val="833C0B"/>
                </a:solidFill>
                <a:latin typeface="Calibri"/>
                <a:ea typeface="Calibri"/>
                <a:cs typeface="Calibri"/>
                <a:sym typeface="Calibri"/>
              </a:rPr>
              <a:t>Bài giải</a:t>
            </a:r>
            <a:endParaRPr b="1" sz="3000">
              <a:solidFill>
                <a:srgbClr val="833C0B"/>
              </a:solidFill>
              <a:latin typeface="Calibri"/>
              <a:ea typeface="Calibri"/>
              <a:cs typeface="Calibri"/>
              <a:sym typeface="Calibri"/>
            </a:endParaRPr>
          </a:p>
        </p:txBody>
      </p:sp>
      <p:cxnSp>
        <p:nvCxnSpPr>
          <p:cNvPr id="266" name="Google Shape;266;p6"/>
          <p:cNvCxnSpPr/>
          <p:nvPr/>
        </p:nvCxnSpPr>
        <p:spPr>
          <a:xfrm>
            <a:off x="4991088" y="885388"/>
            <a:ext cx="0" cy="5442766"/>
          </a:xfrm>
          <a:prstGeom prst="straightConnector1">
            <a:avLst/>
          </a:prstGeom>
          <a:noFill/>
          <a:ln cap="flat" cmpd="sng" w="57150">
            <a:solidFill>
              <a:srgbClr val="FF0000"/>
            </a:solidFill>
            <a:prstDash val="solid"/>
            <a:round/>
            <a:headEnd len="sm" w="sm" type="none"/>
            <a:tailEnd len="sm" w="sm" type="none"/>
          </a:ln>
        </p:spPr>
      </p:cxnSp>
      <p:sp>
        <p:nvSpPr>
          <p:cNvPr id="267" name="Google Shape;267;p6"/>
          <p:cNvSpPr txBox="1"/>
          <p:nvPr/>
        </p:nvSpPr>
        <p:spPr>
          <a:xfrm>
            <a:off x="299268" y="1984544"/>
            <a:ext cx="469182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Calibri"/>
                <a:ea typeface="Calibri"/>
                <a:cs typeface="Calibri"/>
                <a:sym typeface="Calibri"/>
              </a:rPr>
              <a:t>Thực hiện phép tính:</a:t>
            </a:r>
            <a:endParaRPr/>
          </a:p>
          <a:p>
            <a:pPr indent="0" lvl="0" marL="0" marR="0" rtl="0" algn="l">
              <a:spcBef>
                <a:spcPts val="0"/>
              </a:spcBef>
              <a:spcAft>
                <a:spcPts val="0"/>
              </a:spcAft>
              <a:buNone/>
            </a:pPr>
            <a:r>
              <a:rPr b="1" lang="en-US" sz="3000">
                <a:solidFill>
                  <a:schemeClr val="dk1"/>
                </a:solidFill>
                <a:latin typeface="Arial"/>
                <a:ea typeface="Arial"/>
                <a:cs typeface="Arial"/>
                <a:sym typeface="Arial"/>
              </a:rPr>
              <a:t>6</a:t>
            </a:r>
            <a:r>
              <a:rPr b="1" baseline="-25000" lang="en-US" sz="3000">
                <a:solidFill>
                  <a:schemeClr val="dk1"/>
                </a:solidFill>
                <a:latin typeface="Arial"/>
                <a:ea typeface="Arial"/>
                <a:cs typeface="Arial"/>
                <a:sym typeface="Arial"/>
              </a:rPr>
              <a:t>10</a:t>
            </a:r>
            <a:r>
              <a:rPr b="1" lang="en-US" sz="3000">
                <a:solidFill>
                  <a:schemeClr val="dk1"/>
                </a:solidFill>
                <a:latin typeface="Arial"/>
                <a:ea typeface="Arial"/>
                <a:cs typeface="Arial"/>
                <a:sym typeface="Arial"/>
              </a:rPr>
              <a:t> + 5</a:t>
            </a:r>
            <a:r>
              <a:rPr b="1" baseline="-25000" lang="en-US" sz="3000">
                <a:solidFill>
                  <a:schemeClr val="dk1"/>
                </a:solidFill>
                <a:latin typeface="Arial"/>
                <a:ea typeface="Arial"/>
                <a:cs typeface="Arial"/>
                <a:sym typeface="Arial"/>
              </a:rPr>
              <a:t>10</a:t>
            </a:r>
            <a:endParaRPr b="1" sz="3000">
              <a:solidFill>
                <a:schemeClr val="dk1"/>
              </a:solidFill>
              <a:latin typeface="Calibri"/>
              <a:ea typeface="Calibri"/>
              <a:cs typeface="Calibri"/>
              <a:sym typeface="Calibri"/>
            </a:endParaRPr>
          </a:p>
        </p:txBody>
      </p:sp>
      <p:sp>
        <p:nvSpPr>
          <p:cNvPr id="268" name="Google Shape;268;p6"/>
          <p:cNvSpPr txBox="1"/>
          <p:nvPr/>
        </p:nvSpPr>
        <p:spPr>
          <a:xfrm>
            <a:off x="398884" y="3428193"/>
            <a:ext cx="449258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6</a:t>
            </a:r>
            <a:r>
              <a:rPr b="1" baseline="-25000" lang="en-US" sz="2400">
                <a:solidFill>
                  <a:schemeClr val="dk1"/>
                </a:solidFill>
                <a:latin typeface="Arial"/>
                <a:ea typeface="Arial"/>
                <a:cs typeface="Arial"/>
                <a:sym typeface="Arial"/>
              </a:rPr>
              <a:t>10</a:t>
            </a:r>
            <a:r>
              <a:rPr baseline="-25000" lang="en-US" sz="2400">
                <a:solidFill>
                  <a:schemeClr val="dk1"/>
                </a:solidFill>
                <a:latin typeface="Arial"/>
                <a:ea typeface="Arial"/>
                <a:cs typeface="Arial"/>
                <a:sym typeface="Arial"/>
              </a:rPr>
              <a:t> </a:t>
            </a:r>
            <a:r>
              <a:rPr lang="en-US" sz="2400">
                <a:solidFill>
                  <a:schemeClr val="dk1"/>
                </a:solidFill>
                <a:latin typeface="Arial"/>
                <a:ea typeface="Arial"/>
                <a:cs typeface="Arial"/>
                <a:sym typeface="Arial"/>
              </a:rPr>
              <a:t>:	</a:t>
            </a:r>
            <a:r>
              <a:rPr b="1" lang="en-US" sz="2400">
                <a:solidFill>
                  <a:srgbClr val="FF0000"/>
                </a:solidFill>
                <a:latin typeface="Arial"/>
                <a:ea typeface="Arial"/>
                <a:cs typeface="Arial"/>
                <a:sym typeface="Arial"/>
              </a:rPr>
              <a:t>110</a:t>
            </a:r>
            <a:r>
              <a:rPr b="1" baseline="-25000" lang="en-US" sz="2400">
                <a:solidFill>
                  <a:srgbClr val="FF0000"/>
                </a:solidFill>
                <a:latin typeface="Arial"/>
                <a:ea typeface="Arial"/>
                <a:cs typeface="Arial"/>
                <a:sym typeface="Arial"/>
              </a:rPr>
              <a:t>2</a:t>
            </a:r>
            <a:endParaRPr b="1" i="1" sz="2400">
              <a:solidFill>
                <a:srgbClr val="FF0000"/>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chemeClr val="dk1"/>
                </a:solidFill>
                <a:latin typeface="Arial"/>
                <a:ea typeface="Arial"/>
                <a:cs typeface="Arial"/>
                <a:sym typeface="Arial"/>
              </a:rPr>
              <a:t>5</a:t>
            </a:r>
            <a:r>
              <a:rPr b="1" baseline="-25000" lang="en-US" sz="2400">
                <a:solidFill>
                  <a:schemeClr val="dk1"/>
                </a:solidFill>
                <a:latin typeface="Arial"/>
                <a:ea typeface="Arial"/>
                <a:cs typeface="Arial"/>
                <a:sym typeface="Arial"/>
              </a:rPr>
              <a:t>10</a:t>
            </a:r>
            <a:r>
              <a:rPr baseline="-25000" lang="en-US" sz="2400">
                <a:solidFill>
                  <a:schemeClr val="dk1"/>
                </a:solidFill>
                <a:latin typeface="Arial"/>
                <a:ea typeface="Arial"/>
                <a:cs typeface="Arial"/>
                <a:sym typeface="Arial"/>
              </a:rPr>
              <a:t> </a:t>
            </a:r>
            <a:r>
              <a:rPr lang="en-US" sz="2400">
                <a:solidFill>
                  <a:schemeClr val="dk1"/>
                </a:solidFill>
                <a:latin typeface="Arial"/>
                <a:ea typeface="Arial"/>
                <a:cs typeface="Arial"/>
                <a:sym typeface="Arial"/>
              </a:rPr>
              <a:t>:	</a:t>
            </a:r>
            <a:r>
              <a:rPr b="1" lang="en-US" sz="2400">
                <a:solidFill>
                  <a:srgbClr val="FF0000"/>
                </a:solidFill>
                <a:latin typeface="Arial"/>
                <a:ea typeface="Arial"/>
                <a:cs typeface="Arial"/>
                <a:sym typeface="Arial"/>
              </a:rPr>
              <a:t>101</a:t>
            </a:r>
            <a:r>
              <a:rPr b="1" baseline="-25000" lang="en-US" sz="2400">
                <a:solidFill>
                  <a:srgbClr val="FF0000"/>
                </a:solidFill>
                <a:latin typeface="Arial"/>
                <a:ea typeface="Arial"/>
                <a:cs typeface="Arial"/>
                <a:sym typeface="Arial"/>
              </a:rPr>
              <a:t>2</a:t>
            </a:r>
            <a:endParaRPr b="1" i="1" sz="2400">
              <a:solidFill>
                <a:srgbClr val="FF0000"/>
              </a:solidFill>
              <a:latin typeface="Calibri"/>
              <a:ea typeface="Calibri"/>
              <a:cs typeface="Calibri"/>
              <a:sym typeface="Calibri"/>
            </a:endParaRPr>
          </a:p>
        </p:txBody>
      </p:sp>
      <p:sp>
        <p:nvSpPr>
          <p:cNvPr id="269" name="Google Shape;269;p6"/>
          <p:cNvSpPr txBox="1"/>
          <p:nvPr/>
        </p:nvSpPr>
        <p:spPr>
          <a:xfrm>
            <a:off x="7200913" y="1852696"/>
            <a:ext cx="3031116" cy="2295021"/>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000"/>
              <a:buFont typeface="Arial"/>
              <a:buNone/>
            </a:pPr>
            <a:r>
              <a:rPr lang="en-US" sz="4000">
                <a:solidFill>
                  <a:schemeClr val="dk1"/>
                </a:solidFill>
                <a:latin typeface="Calibri"/>
                <a:ea typeface="Calibri"/>
                <a:cs typeface="Calibri"/>
                <a:sym typeface="Calibri"/>
              </a:rPr>
              <a:t>	</a:t>
            </a:r>
            <a:r>
              <a:rPr lang="en-US" sz="7200">
                <a:solidFill>
                  <a:schemeClr val="dk1"/>
                </a:solidFill>
                <a:latin typeface="Calibri"/>
                <a:ea typeface="Calibri"/>
                <a:cs typeface="Calibri"/>
                <a:sym typeface="Calibri"/>
              </a:rPr>
              <a:t>110</a:t>
            </a:r>
            <a:endParaRPr sz="1800">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7200"/>
              <a:buFont typeface="Arial"/>
              <a:buNone/>
            </a:pPr>
            <a:r>
              <a:rPr lang="en-US" sz="7200">
                <a:solidFill>
                  <a:schemeClr val="dk1"/>
                </a:solidFill>
                <a:latin typeface="Calibri"/>
                <a:ea typeface="Calibri"/>
                <a:cs typeface="Calibri"/>
                <a:sym typeface="Calibri"/>
              </a:rPr>
              <a:t>	101</a:t>
            </a:r>
            <a:endParaRPr sz="1800">
              <a:solidFill>
                <a:schemeClr val="dk1"/>
              </a:solidFill>
              <a:latin typeface="Arial"/>
              <a:ea typeface="Arial"/>
              <a:cs typeface="Arial"/>
              <a:sym typeface="Arial"/>
            </a:endParaRPr>
          </a:p>
        </p:txBody>
      </p:sp>
      <p:cxnSp>
        <p:nvCxnSpPr>
          <p:cNvPr id="270" name="Google Shape;270;p6"/>
          <p:cNvCxnSpPr/>
          <p:nvPr/>
        </p:nvCxnSpPr>
        <p:spPr>
          <a:xfrm>
            <a:off x="7482068" y="4090648"/>
            <a:ext cx="2257064" cy="0"/>
          </a:xfrm>
          <a:prstGeom prst="straightConnector1">
            <a:avLst/>
          </a:prstGeom>
          <a:noFill/>
          <a:ln cap="flat" cmpd="sng" w="9525">
            <a:solidFill>
              <a:schemeClr val="dk1"/>
            </a:solidFill>
            <a:prstDash val="solid"/>
            <a:miter lim="800000"/>
            <a:headEnd len="sm" w="sm" type="none"/>
            <a:tailEnd len="sm" w="sm" type="none"/>
          </a:ln>
        </p:spPr>
      </p:cxnSp>
      <p:sp>
        <p:nvSpPr>
          <p:cNvPr id="271" name="Google Shape;271;p6"/>
          <p:cNvSpPr txBox="1"/>
          <p:nvPr/>
        </p:nvSpPr>
        <p:spPr>
          <a:xfrm>
            <a:off x="7731059" y="4090648"/>
            <a:ext cx="2110616" cy="110584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7200"/>
              <a:buFont typeface="Arial"/>
              <a:buNone/>
            </a:pPr>
            <a:r>
              <a:rPr lang="en-US" sz="7200">
                <a:solidFill>
                  <a:schemeClr val="dk1"/>
                </a:solidFill>
                <a:latin typeface="Calibri"/>
                <a:ea typeface="Calibri"/>
                <a:cs typeface="Calibri"/>
                <a:sym typeface="Calibri"/>
              </a:rPr>
              <a:t>1011</a:t>
            </a:r>
            <a:endParaRPr sz="16600">
              <a:solidFill>
                <a:schemeClr val="dk1"/>
              </a:solidFill>
              <a:latin typeface="Calibri"/>
              <a:ea typeface="Calibri"/>
              <a:cs typeface="Calibri"/>
              <a:sym typeface="Calibri"/>
            </a:endParaRPr>
          </a:p>
        </p:txBody>
      </p:sp>
      <p:sp>
        <p:nvSpPr>
          <p:cNvPr id="272" name="Google Shape;272;p6"/>
          <p:cNvSpPr txBox="1"/>
          <p:nvPr/>
        </p:nvSpPr>
        <p:spPr>
          <a:xfrm>
            <a:off x="7731059" y="2501603"/>
            <a:ext cx="40365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000000"/>
                </a:solidFill>
                <a:latin typeface="Calibri"/>
                <a:ea typeface="Calibri"/>
                <a:cs typeface="Calibri"/>
                <a:sym typeface="Calibri"/>
              </a:rPr>
              <a:t>+</a:t>
            </a:r>
            <a:endParaRPr b="1" sz="4000">
              <a:solidFill>
                <a:schemeClr val="dk1"/>
              </a:solidFill>
              <a:latin typeface="Arial"/>
              <a:ea typeface="Arial"/>
              <a:cs typeface="Arial"/>
              <a:sym typeface="Arial"/>
            </a:endParaRPr>
          </a:p>
        </p:txBody>
      </p:sp>
      <p:sp>
        <p:nvSpPr>
          <p:cNvPr id="273" name="Google Shape;273;p6"/>
          <p:cNvSpPr txBox="1"/>
          <p:nvPr/>
        </p:nvSpPr>
        <p:spPr>
          <a:xfrm>
            <a:off x="8610600" y="182350"/>
            <a:ext cx="3581400" cy="754694"/>
          </a:xfrm>
          <a:prstGeom prst="rect">
            <a:avLst/>
          </a:prstGeom>
          <a:solidFill>
            <a:srgbClr val="B4C7E7"/>
          </a:solid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Clr>
                <a:srgbClr val="000000"/>
              </a:buClr>
              <a:buSzPts val="3200"/>
              <a:buFont typeface="Calibri"/>
              <a:buNone/>
            </a:pPr>
            <a:r>
              <a:rPr b="1" i="0" lang="en-US" sz="3200" u="none" cap="none" strike="noStrike">
                <a:solidFill>
                  <a:srgbClr val="000000"/>
                </a:solidFill>
                <a:latin typeface="Calibri"/>
                <a:ea typeface="Calibri"/>
                <a:cs typeface="Calibri"/>
                <a:sym typeface="Calibri"/>
              </a:rPr>
              <a:t>1.</a:t>
            </a:r>
            <a:r>
              <a:rPr b="1" i="0" lang="en-US" sz="3200" u="none" cap="none" strike="noStrike">
                <a:solidFill>
                  <a:srgbClr val="000000"/>
                </a:solidFill>
                <a:latin typeface="Calibri"/>
                <a:ea typeface="Calibri"/>
                <a:cs typeface="Calibri"/>
                <a:sym typeface="Calibri"/>
              </a:rPr>
              <a:t> </a:t>
            </a:r>
            <a:r>
              <a:rPr b="1" i="0" lang="en-US" sz="3200" u="none" cap="none" strike="noStrike">
                <a:solidFill>
                  <a:srgbClr val="000000"/>
                </a:solidFill>
                <a:latin typeface="Calibri"/>
                <a:ea typeface="Calibri"/>
                <a:cs typeface="Calibri"/>
                <a:sym typeface="Calibri"/>
              </a:rPr>
              <a:t>Phép</a:t>
            </a:r>
            <a:r>
              <a:rPr b="1" i="0" lang="en-US" sz="3200" u="none" cap="none" strike="noStrike">
                <a:solidFill>
                  <a:srgbClr val="000000"/>
                </a:solidFill>
                <a:latin typeface="Calibri"/>
                <a:ea typeface="Calibri"/>
                <a:cs typeface="Calibri"/>
                <a:sym typeface="Calibri"/>
              </a:rPr>
              <a:t> </a:t>
            </a:r>
            <a:r>
              <a:rPr b="1" i="0" lang="en-US" sz="2800" u="none" cap="none" strike="noStrike">
                <a:solidFill>
                  <a:srgbClr val="000000"/>
                </a:solidFill>
                <a:latin typeface="Calibri"/>
                <a:ea typeface="Calibri"/>
                <a:cs typeface="Calibri"/>
                <a:sym typeface="Calibri"/>
              </a:rPr>
              <a:t>cộng</a:t>
            </a:r>
            <a:endParaRPr b="1" i="0" sz="32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5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5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500"/>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0" st="0"/>
                                            </p:txEl>
                                          </p:spTgt>
                                        </p:tgtEl>
                                        <p:attrNameLst>
                                          <p:attrName>style.visibility</p:attrName>
                                        </p:attrNameLst>
                                      </p:cBhvr>
                                      <p:to>
                                        <p:strVal val="visible"/>
                                      </p:to>
                                    </p:set>
                                    <p:animEffect filter="fade" transition="in">
                                      <p:cBhvr>
                                        <p:cTn dur="500"/>
                                        <p:tgtEl>
                                          <p:spTgt spid="2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1" st="1"/>
                                            </p:txEl>
                                          </p:spTgt>
                                        </p:tgtEl>
                                        <p:attrNameLst>
                                          <p:attrName>style.visibility</p:attrName>
                                        </p:attrNameLst>
                                      </p:cBhvr>
                                      <p:to>
                                        <p:strVal val="visible"/>
                                      </p:to>
                                    </p:set>
                                    <p:animEffect filter="fade" transition="in">
                                      <p:cBhvr>
                                        <p:cTn dur="500"/>
                                        <p:tgtEl>
                                          <p:spTgt spid="2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2" st="2"/>
                                            </p:txEl>
                                          </p:spTgt>
                                        </p:tgtEl>
                                        <p:attrNameLst>
                                          <p:attrName>style.visibility</p:attrName>
                                        </p:attrNameLst>
                                      </p:cBhvr>
                                      <p:to>
                                        <p:strVal val="visible"/>
                                      </p:to>
                                    </p:set>
                                    <p:animEffect filter="fade" transition="in">
                                      <p:cBhvr>
                                        <p:cTn dur="500"/>
                                        <p:tgtEl>
                                          <p:spTgt spid="2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5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grpSp>
        <p:nvGrpSpPr>
          <p:cNvPr id="933" name="Google Shape;933;p60"/>
          <p:cNvGrpSpPr/>
          <p:nvPr/>
        </p:nvGrpSpPr>
        <p:grpSpPr>
          <a:xfrm>
            <a:off x="-13518" y="-17668"/>
            <a:ext cx="1569720" cy="1722120"/>
            <a:chOff x="-63500" y="-109804"/>
            <a:chExt cx="1206500" cy="1333500"/>
          </a:xfrm>
        </p:grpSpPr>
        <p:sp>
          <p:nvSpPr>
            <p:cNvPr id="934" name="Google Shape;934;p60"/>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pic>
          <p:nvPicPr>
            <p:cNvPr id="935" name="Google Shape;935;p60"/>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936" name="Google Shape;936;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937" name="Google Shape;937;p60"/>
          <p:cNvSpPr txBox="1"/>
          <p:nvPr/>
        </p:nvSpPr>
        <p:spPr>
          <a:xfrm>
            <a:off x="10083567" y="146701"/>
            <a:ext cx="2108434" cy="52322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800">
                <a:solidFill>
                  <a:schemeClr val="dk1"/>
                </a:solidFill>
                <a:latin typeface="Calibri"/>
                <a:ea typeface="Calibri"/>
                <a:cs typeface="Calibri"/>
                <a:sym typeface="Calibri"/>
              </a:rPr>
              <a:t>Tổng Quan</a:t>
            </a:r>
            <a:endParaRPr/>
          </a:p>
        </p:txBody>
      </p:sp>
      <p:sp>
        <p:nvSpPr>
          <p:cNvPr id="938" name="Google Shape;938;p60"/>
          <p:cNvSpPr txBox="1"/>
          <p:nvPr/>
        </p:nvSpPr>
        <p:spPr>
          <a:xfrm>
            <a:off x="385806" y="1635836"/>
            <a:ext cx="5168192" cy="470894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2400"/>
              <a:buFont typeface="Arial"/>
              <a:buChar char="-"/>
            </a:pPr>
            <a:r>
              <a:rPr lang="en-US" sz="2400">
                <a:solidFill>
                  <a:schemeClr val="accent2"/>
                </a:solidFill>
                <a:latin typeface="Calibri"/>
                <a:ea typeface="Calibri"/>
                <a:cs typeface="Calibri"/>
                <a:sym typeface="Calibri"/>
              </a:rPr>
              <a:t>Pipeline</a:t>
            </a:r>
            <a:r>
              <a:rPr lang="en-US" sz="2400">
                <a:solidFill>
                  <a:schemeClr val="dk1"/>
                </a:solidFill>
                <a:latin typeface="Calibri"/>
                <a:ea typeface="Calibri"/>
                <a:cs typeface="Calibri"/>
                <a:sym typeface="Calibri"/>
              </a:rPr>
              <a:t> là một kỹ thuật mà trong đó các lệnh được thực thi theo </a:t>
            </a:r>
            <a:r>
              <a:rPr lang="en-US" sz="2400">
                <a:solidFill>
                  <a:schemeClr val="accent2"/>
                </a:solidFill>
                <a:latin typeface="Calibri"/>
                <a:ea typeface="Calibri"/>
                <a:cs typeface="Calibri"/>
                <a:sym typeface="Calibri"/>
              </a:rPr>
              <a:t>kiểu chồng lấn lên nhau (overlap)</a:t>
            </a:r>
            <a:r>
              <a:rPr lang="en-US" sz="24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133350" lvl="0" marL="285750" marR="0" rtl="0" algn="l">
              <a:lnSpc>
                <a:spcPct val="150000"/>
              </a:lnSpc>
              <a:spcBef>
                <a:spcPts val="0"/>
              </a:spcBef>
              <a:spcAft>
                <a:spcPts val="0"/>
              </a:spcAft>
              <a:buClr>
                <a:schemeClr val="dk1"/>
              </a:buClr>
              <a:buSzPts val="2400"/>
              <a:buFont typeface="Arial"/>
              <a:buNone/>
            </a:pPr>
            <a:r>
              <a:t/>
            </a:r>
            <a:endParaRPr sz="2400">
              <a:solidFill>
                <a:schemeClr val="accent2"/>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2400"/>
              <a:buFont typeface="Arial"/>
              <a:buChar char="-"/>
            </a:pPr>
            <a:r>
              <a:rPr lang="en-US" sz="2400">
                <a:solidFill>
                  <a:schemeClr val="accent2"/>
                </a:solidFill>
                <a:latin typeface="Calibri"/>
                <a:ea typeface="Calibri"/>
                <a:cs typeface="Calibri"/>
                <a:sym typeface="Calibri"/>
              </a:rPr>
              <a:t>Pipeline</a:t>
            </a:r>
            <a:r>
              <a:rPr lang="en-US" sz="2400">
                <a:solidFill>
                  <a:schemeClr val="dk1"/>
                </a:solidFill>
                <a:latin typeface="Calibri"/>
                <a:ea typeface="Calibri"/>
                <a:cs typeface="Calibri"/>
                <a:sym typeface="Calibri"/>
              </a:rPr>
              <a:t> làm giảm thời gian hoàn thành tổng số công việc</a:t>
            </a:r>
            <a:endParaRPr sz="2400">
              <a:solidFill>
                <a:schemeClr val="dk1"/>
              </a:solidFill>
              <a:latin typeface="Calibri"/>
              <a:ea typeface="Calibri"/>
              <a:cs typeface="Calibri"/>
              <a:sym typeface="Calibri"/>
            </a:endParaRPr>
          </a:p>
          <a:p>
            <a:pPr indent="-139700" lvl="0" marL="342900" marR="0" rtl="0" algn="l">
              <a:lnSpc>
                <a:spcPct val="150000"/>
              </a:lnSpc>
              <a:spcBef>
                <a:spcPts val="0"/>
              </a:spcBef>
              <a:spcAft>
                <a:spcPts val="0"/>
              </a:spcAft>
              <a:buClr>
                <a:schemeClr val="dk1"/>
              </a:buClr>
              <a:buSzPts val="3200"/>
              <a:buFont typeface="Calibri"/>
              <a:buNone/>
            </a:pPr>
            <a:r>
              <a:t/>
            </a:r>
            <a:endParaRPr sz="3200">
              <a:solidFill>
                <a:schemeClr val="dk1"/>
              </a:solidFill>
              <a:latin typeface="Calibri"/>
              <a:ea typeface="Calibri"/>
              <a:cs typeface="Calibri"/>
              <a:sym typeface="Calibri"/>
            </a:endParaRPr>
          </a:p>
        </p:txBody>
      </p:sp>
      <p:pic>
        <p:nvPicPr>
          <p:cNvPr id="939" name="Google Shape;939;p60"/>
          <p:cNvPicPr preferRelativeResize="0"/>
          <p:nvPr/>
        </p:nvPicPr>
        <p:blipFill rotWithShape="1">
          <a:blip r:embed="rId4">
            <a:alphaModFix/>
          </a:blip>
          <a:srcRect b="0" l="0" r="0" t="0"/>
          <a:stretch/>
        </p:blipFill>
        <p:spPr>
          <a:xfrm>
            <a:off x="5553998" y="1846256"/>
            <a:ext cx="6506818" cy="375019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37"/>
                                        </p:tgtEl>
                                        <p:attrNameLst>
                                          <p:attrName>style.visibility</p:attrName>
                                        </p:attrNameLst>
                                      </p:cBhvr>
                                      <p:to>
                                        <p:strVal val="visible"/>
                                      </p:to>
                                    </p:set>
                                    <p:anim calcmode="lin" valueType="num">
                                      <p:cBhvr additive="base">
                                        <p:cTn dur="500"/>
                                        <p:tgtEl>
                                          <p:spTgt spid="93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500"/>
                                        <p:tgtEl>
                                          <p:spTgt spid="938"/>
                                        </p:tgtEl>
                                      </p:cBhvr>
                                    </p:animEffect>
                                  </p:childTnLst>
                                </p:cTn>
                              </p:par>
                              <p:par>
                                <p:cTn fill="hold" nodeType="with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500"/>
                                        <p:tgtEl>
                                          <p:spTgt spid="9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grpSp>
        <p:nvGrpSpPr>
          <p:cNvPr id="944" name="Google Shape;944;p61"/>
          <p:cNvGrpSpPr/>
          <p:nvPr/>
        </p:nvGrpSpPr>
        <p:grpSpPr>
          <a:xfrm>
            <a:off x="-13518" y="-17668"/>
            <a:ext cx="1569720" cy="1722120"/>
            <a:chOff x="-63500" y="-109804"/>
            <a:chExt cx="1206500" cy="1333500"/>
          </a:xfrm>
        </p:grpSpPr>
        <p:sp>
          <p:nvSpPr>
            <p:cNvPr id="945" name="Google Shape;945;p61"/>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pic>
          <p:nvPicPr>
            <p:cNvPr id="946" name="Google Shape;946;p61"/>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947" name="Google Shape;947;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948" name="Google Shape;948;p61"/>
          <p:cNvSpPr txBox="1"/>
          <p:nvPr/>
        </p:nvSpPr>
        <p:spPr>
          <a:xfrm>
            <a:off x="10083567" y="146701"/>
            <a:ext cx="2108434" cy="52322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800">
                <a:solidFill>
                  <a:schemeClr val="dk1"/>
                </a:solidFill>
                <a:latin typeface="Calibri"/>
                <a:ea typeface="Calibri"/>
                <a:cs typeface="Calibri"/>
                <a:sym typeface="Calibri"/>
              </a:rPr>
              <a:t>Tổng Quan</a:t>
            </a:r>
            <a:endParaRPr/>
          </a:p>
        </p:txBody>
      </p:sp>
      <p:sp>
        <p:nvSpPr>
          <p:cNvPr id="949" name="Google Shape;949;p61"/>
          <p:cNvSpPr txBox="1"/>
          <p:nvPr/>
        </p:nvSpPr>
        <p:spPr>
          <a:xfrm>
            <a:off x="973260" y="1358990"/>
            <a:ext cx="10111115" cy="461660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2800"/>
              <a:buFont typeface="Calibri"/>
              <a:buNone/>
            </a:pPr>
            <a:r>
              <a:rPr b="1" lang="en-US" sz="2800">
                <a:solidFill>
                  <a:schemeClr val="dk1"/>
                </a:solidFill>
                <a:latin typeface="Calibri"/>
                <a:ea typeface="Calibri"/>
                <a:cs typeface="Calibri"/>
                <a:sym typeface="Calibri"/>
              </a:rPr>
              <a:t>Khi thực thi, các lệnh MIPS được chia làm 5 công đoạn:</a:t>
            </a:r>
            <a:endParaRPr sz="2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 Nạp lệnh từ bộ nhớ − </a:t>
            </a:r>
            <a:r>
              <a:rPr b="1" lang="en-US" sz="2800">
                <a:solidFill>
                  <a:schemeClr val="accent2"/>
                </a:solidFill>
                <a:latin typeface="Calibri"/>
                <a:ea typeface="Calibri"/>
                <a:cs typeface="Calibri"/>
                <a:sym typeface="Calibri"/>
              </a:rPr>
              <a:t>IF</a:t>
            </a:r>
            <a:endParaRPr sz="2800">
              <a:solidFill>
                <a:schemeClr val="accent2"/>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 Giải mã lệnh và đọc các thanh ghi − </a:t>
            </a:r>
            <a:r>
              <a:rPr b="1" lang="en-US" sz="2800">
                <a:solidFill>
                  <a:schemeClr val="accent2"/>
                </a:solidFill>
                <a:latin typeface="Calibri"/>
                <a:ea typeface="Calibri"/>
                <a:cs typeface="Calibri"/>
                <a:sym typeface="Calibri"/>
              </a:rPr>
              <a:t>ID</a:t>
            </a:r>
            <a:endParaRPr sz="2800">
              <a:solidFill>
                <a:schemeClr val="accent2"/>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 Thực thi − </a:t>
            </a:r>
            <a:r>
              <a:rPr b="1" lang="en-US" sz="2800">
                <a:solidFill>
                  <a:schemeClr val="accent2"/>
                </a:solidFill>
                <a:latin typeface="Calibri"/>
                <a:ea typeface="Calibri"/>
                <a:cs typeface="Calibri"/>
                <a:sym typeface="Calibri"/>
              </a:rPr>
              <a:t>EX</a:t>
            </a:r>
            <a:endParaRPr sz="2800">
              <a:solidFill>
                <a:schemeClr val="accent2"/>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 Truy xuất bộ nhớ − </a:t>
            </a:r>
            <a:r>
              <a:rPr b="1" lang="en-US" sz="2800">
                <a:solidFill>
                  <a:schemeClr val="accent2"/>
                </a:solidFill>
                <a:latin typeface="Calibri"/>
                <a:ea typeface="Calibri"/>
                <a:cs typeface="Calibri"/>
                <a:sym typeface="Calibri"/>
              </a:rPr>
              <a:t>MEM</a:t>
            </a:r>
            <a:endParaRPr sz="2800">
              <a:solidFill>
                <a:schemeClr val="accent2"/>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 Ghi kết quả vào thanh ghi – </a:t>
            </a:r>
            <a:r>
              <a:rPr b="1" lang="en-US" sz="2800">
                <a:solidFill>
                  <a:schemeClr val="accent2"/>
                </a:solidFill>
                <a:latin typeface="Calibri"/>
                <a:ea typeface="Calibri"/>
                <a:cs typeface="Calibri"/>
                <a:sym typeface="Calibri"/>
              </a:rPr>
              <a:t>WB</a:t>
            </a:r>
            <a:endParaRPr sz="2000">
              <a:solidFill>
                <a:schemeClr val="accent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48"/>
                                        </p:tgtEl>
                                        <p:attrNameLst>
                                          <p:attrName>style.visibility</p:attrName>
                                        </p:attrNameLst>
                                      </p:cBhvr>
                                      <p:to>
                                        <p:strVal val="visible"/>
                                      </p:to>
                                    </p:set>
                                    <p:anim calcmode="lin" valueType="num">
                                      <p:cBhvr additive="base">
                                        <p:cTn dur="500"/>
                                        <p:tgtEl>
                                          <p:spTgt spid="94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49"/>
                                        </p:tgtEl>
                                        <p:attrNameLst>
                                          <p:attrName>style.visibility</p:attrName>
                                        </p:attrNameLst>
                                      </p:cBhvr>
                                      <p:to>
                                        <p:strVal val="visible"/>
                                      </p:to>
                                    </p:set>
                                    <p:anim calcmode="lin" valueType="num">
                                      <p:cBhvr additive="base">
                                        <p:cTn dur="500"/>
                                        <p:tgtEl>
                                          <p:spTgt spid="94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grpSp>
        <p:nvGrpSpPr>
          <p:cNvPr id="954" name="Google Shape;954;p62"/>
          <p:cNvGrpSpPr/>
          <p:nvPr/>
        </p:nvGrpSpPr>
        <p:grpSpPr>
          <a:xfrm>
            <a:off x="-13518" y="-17668"/>
            <a:ext cx="1569720" cy="1722120"/>
            <a:chOff x="-63500" y="-109804"/>
            <a:chExt cx="1206500" cy="1333500"/>
          </a:xfrm>
        </p:grpSpPr>
        <p:sp>
          <p:nvSpPr>
            <p:cNvPr id="955" name="Google Shape;955;p62"/>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pic>
          <p:nvPicPr>
            <p:cNvPr id="956" name="Google Shape;956;p62"/>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957" name="Google Shape;957;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958" name="Google Shape;958;p62"/>
          <p:cNvSpPr txBox="1"/>
          <p:nvPr/>
        </p:nvSpPr>
        <p:spPr>
          <a:xfrm>
            <a:off x="10083567" y="146701"/>
            <a:ext cx="2108434" cy="52322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800">
                <a:solidFill>
                  <a:schemeClr val="dk1"/>
                </a:solidFill>
                <a:latin typeface="Calibri"/>
                <a:ea typeface="Calibri"/>
                <a:cs typeface="Calibri"/>
                <a:sym typeface="Calibri"/>
              </a:rPr>
              <a:t>Tổng Quan</a:t>
            </a:r>
            <a:endParaRPr/>
          </a:p>
        </p:txBody>
      </p:sp>
      <p:sp>
        <p:nvSpPr>
          <p:cNvPr id="959" name="Google Shape;959;p62"/>
          <p:cNvSpPr txBox="1"/>
          <p:nvPr/>
        </p:nvSpPr>
        <p:spPr>
          <a:xfrm>
            <a:off x="278839" y="1618418"/>
            <a:ext cx="5858099"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accent2"/>
              </a:buClr>
              <a:buSzPts val="2400"/>
              <a:buFont typeface="Calibri"/>
              <a:buNone/>
            </a:pPr>
            <a:r>
              <a:rPr b="1" lang="en-US" sz="2400">
                <a:solidFill>
                  <a:schemeClr val="accent2"/>
                </a:solidFill>
                <a:latin typeface="Calibri"/>
                <a:ea typeface="Calibri"/>
                <a:cs typeface="Calibri"/>
                <a:sym typeface="Calibri"/>
              </a:rPr>
              <a:t>3 lệnh lw thực hiện không pipeline</a:t>
            </a:r>
            <a:endParaRPr b="1" sz="1800">
              <a:solidFill>
                <a:schemeClr val="accent2"/>
              </a:solidFill>
              <a:latin typeface="Calibri"/>
              <a:ea typeface="Calibri"/>
              <a:cs typeface="Calibri"/>
              <a:sym typeface="Calibri"/>
            </a:endParaRPr>
          </a:p>
        </p:txBody>
      </p:sp>
      <p:sp>
        <p:nvSpPr>
          <p:cNvPr id="960" name="Google Shape;960;p62"/>
          <p:cNvSpPr txBox="1"/>
          <p:nvPr/>
        </p:nvSpPr>
        <p:spPr>
          <a:xfrm>
            <a:off x="6310203" y="1639213"/>
            <a:ext cx="5723481"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accent2"/>
              </a:buClr>
              <a:buSzPts val="2400"/>
              <a:buFont typeface="Calibri"/>
              <a:buNone/>
            </a:pPr>
            <a:r>
              <a:rPr b="1" lang="en-US" sz="2400">
                <a:solidFill>
                  <a:schemeClr val="accent2"/>
                </a:solidFill>
                <a:latin typeface="Calibri"/>
                <a:ea typeface="Calibri"/>
                <a:cs typeface="Calibri"/>
                <a:sym typeface="Calibri"/>
              </a:rPr>
              <a:t>3 lệnh lw thực hiện theo pipeline</a:t>
            </a:r>
            <a:endParaRPr b="1" sz="1800">
              <a:solidFill>
                <a:schemeClr val="accent2"/>
              </a:solidFill>
              <a:latin typeface="Calibri"/>
              <a:ea typeface="Calibri"/>
              <a:cs typeface="Calibri"/>
              <a:sym typeface="Calibri"/>
            </a:endParaRPr>
          </a:p>
        </p:txBody>
      </p:sp>
      <p:pic>
        <p:nvPicPr>
          <p:cNvPr id="961" name="Google Shape;961;p62"/>
          <p:cNvPicPr preferRelativeResize="0"/>
          <p:nvPr/>
        </p:nvPicPr>
        <p:blipFill rotWithShape="1">
          <a:blip r:embed="rId4">
            <a:alphaModFix/>
          </a:blip>
          <a:srcRect b="0" l="0" r="0" t="0"/>
          <a:stretch/>
        </p:blipFill>
        <p:spPr>
          <a:xfrm>
            <a:off x="262585" y="2309522"/>
            <a:ext cx="5541868" cy="2964843"/>
          </a:xfrm>
          <a:prstGeom prst="rect">
            <a:avLst/>
          </a:prstGeom>
          <a:noFill/>
          <a:ln>
            <a:noFill/>
          </a:ln>
        </p:spPr>
      </p:pic>
      <p:pic>
        <p:nvPicPr>
          <p:cNvPr id="962" name="Google Shape;962;p62"/>
          <p:cNvPicPr preferRelativeResize="0"/>
          <p:nvPr/>
        </p:nvPicPr>
        <p:blipFill rotWithShape="1">
          <a:blip r:embed="rId5">
            <a:alphaModFix/>
          </a:blip>
          <a:srcRect b="0" l="0" r="0" t="0"/>
          <a:stretch/>
        </p:blipFill>
        <p:spPr>
          <a:xfrm>
            <a:off x="6387549" y="2442043"/>
            <a:ext cx="5833416" cy="2699800"/>
          </a:xfrm>
          <a:prstGeom prst="rect">
            <a:avLst/>
          </a:prstGeom>
          <a:noFill/>
          <a:ln>
            <a:noFill/>
          </a:ln>
        </p:spPr>
      </p:pic>
      <p:sp>
        <p:nvSpPr>
          <p:cNvPr id="963" name="Google Shape;963;p62"/>
          <p:cNvSpPr txBox="1"/>
          <p:nvPr/>
        </p:nvSpPr>
        <p:spPr>
          <a:xfrm>
            <a:off x="493043" y="5447173"/>
            <a:ext cx="5429692" cy="70784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Thời gian giữa lệnh 1 và 4: </a:t>
            </a:r>
            <a:endParaRPr/>
          </a:p>
          <a:p>
            <a:pPr indent="0" lvl="0" marL="0" marR="0" rtl="0" algn="ctr">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3 x 800 = 2400 ps </a:t>
            </a:r>
            <a:endParaRPr sz="1800">
              <a:solidFill>
                <a:schemeClr val="dk1"/>
              </a:solidFill>
              <a:latin typeface="Calibri"/>
              <a:ea typeface="Calibri"/>
              <a:cs typeface="Calibri"/>
              <a:sym typeface="Calibri"/>
            </a:endParaRPr>
          </a:p>
        </p:txBody>
      </p:sp>
      <p:sp>
        <p:nvSpPr>
          <p:cNvPr id="964" name="Google Shape;964;p62"/>
          <p:cNvSpPr txBox="1"/>
          <p:nvPr/>
        </p:nvSpPr>
        <p:spPr>
          <a:xfrm>
            <a:off x="6297863" y="5447173"/>
            <a:ext cx="5287025" cy="70784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Thời gian giữa lệnh 1 và 4: </a:t>
            </a:r>
            <a:endParaRPr/>
          </a:p>
          <a:p>
            <a:pPr indent="0" lvl="0" marL="0" marR="0" rtl="0" algn="ctr">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3 x 200 = 600 ps </a:t>
            </a:r>
            <a:endParaRPr sz="1800">
              <a:solidFill>
                <a:schemeClr val="dk1"/>
              </a:solidFill>
              <a:latin typeface="Calibri"/>
              <a:ea typeface="Calibri"/>
              <a:cs typeface="Calibri"/>
              <a:sym typeface="Calibri"/>
            </a:endParaRPr>
          </a:p>
        </p:txBody>
      </p:sp>
      <p:cxnSp>
        <p:nvCxnSpPr>
          <p:cNvPr id="965" name="Google Shape;965;p62"/>
          <p:cNvCxnSpPr/>
          <p:nvPr/>
        </p:nvCxnSpPr>
        <p:spPr>
          <a:xfrm>
            <a:off x="6096000" y="913584"/>
            <a:ext cx="0" cy="5442766"/>
          </a:xfrm>
          <a:prstGeom prst="straightConnector1">
            <a:avLst/>
          </a:prstGeom>
          <a:noFill/>
          <a:ln cap="flat" cmpd="sng" w="57150">
            <a:solidFill>
              <a:srgbClr val="FF000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958"/>
                                        </p:tgtEl>
                                        <p:attrNameLst>
                                          <p:attrName>style.visibility</p:attrName>
                                        </p:attrNameLst>
                                      </p:cBhvr>
                                      <p:to>
                                        <p:strVal val="visible"/>
                                      </p:to>
                                    </p:set>
                                    <p:anim calcmode="lin" valueType="num">
                                      <p:cBhvr additive="base">
                                        <p:cTn dur="500"/>
                                        <p:tgtEl>
                                          <p:spTgt spid="95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965"/>
                                        </p:tgtEl>
                                        <p:attrNameLst>
                                          <p:attrName>style.visibility</p:attrName>
                                        </p:attrNameLst>
                                      </p:cBhvr>
                                      <p:to>
                                        <p:strVal val="visible"/>
                                      </p:to>
                                    </p:set>
                                    <p:animEffect filter="fade" transition="in">
                                      <p:cBhvr>
                                        <p:cTn dur="500"/>
                                        <p:tgtEl>
                                          <p:spTgt spid="9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1000"/>
                                        <p:tgtEl>
                                          <p:spTgt spid="959"/>
                                        </p:tgtEl>
                                      </p:cBhvr>
                                    </p:animEffect>
                                  </p:childTnLst>
                                </p:cTn>
                              </p:par>
                              <p:par>
                                <p:cTn fill="hold" nodeType="with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1000"/>
                                        <p:tgtEl>
                                          <p:spTgt spid="961"/>
                                        </p:tgtEl>
                                      </p:cBhvr>
                                    </p:animEffect>
                                  </p:childTnLst>
                                </p:cTn>
                              </p:par>
                              <p:par>
                                <p:cTn fill="hold" nodeType="with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1000"/>
                                        <p:tgtEl>
                                          <p:spTgt spid="9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2000"/>
                                        <p:tgtEl>
                                          <p:spTgt spid="960"/>
                                        </p:tgtEl>
                                      </p:cBhvr>
                                    </p:animEffect>
                                  </p:childTnLst>
                                </p:cTn>
                              </p:par>
                              <p:par>
                                <p:cTn fill="hold" nodeType="withEffect" presetClass="entr" presetID="10" presetSubtype="0">
                                  <p:stCondLst>
                                    <p:cond delay="0"/>
                                  </p:stCondLst>
                                  <p:childTnLst>
                                    <p:set>
                                      <p:cBhvr>
                                        <p:cTn dur="1" fill="hold">
                                          <p:stCondLst>
                                            <p:cond delay="0"/>
                                          </p:stCondLst>
                                        </p:cTn>
                                        <p:tgtEl>
                                          <p:spTgt spid="962"/>
                                        </p:tgtEl>
                                        <p:attrNameLst>
                                          <p:attrName>style.visibility</p:attrName>
                                        </p:attrNameLst>
                                      </p:cBhvr>
                                      <p:to>
                                        <p:strVal val="visible"/>
                                      </p:to>
                                    </p:set>
                                    <p:animEffect filter="fade" transition="in">
                                      <p:cBhvr>
                                        <p:cTn dur="2000"/>
                                        <p:tgtEl>
                                          <p:spTgt spid="962"/>
                                        </p:tgtEl>
                                      </p:cBhvr>
                                    </p:animEffect>
                                  </p:childTnLst>
                                </p:cTn>
                              </p:par>
                              <p:par>
                                <p:cTn fill="hold" nodeType="with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2000"/>
                                        <p:tgtEl>
                                          <p:spTgt spid="9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grpSp>
        <p:nvGrpSpPr>
          <p:cNvPr id="970" name="Google Shape;970;p63"/>
          <p:cNvGrpSpPr/>
          <p:nvPr/>
        </p:nvGrpSpPr>
        <p:grpSpPr>
          <a:xfrm>
            <a:off x="-13518" y="-17668"/>
            <a:ext cx="1569720" cy="1722120"/>
            <a:chOff x="-63500" y="-109804"/>
            <a:chExt cx="1206500" cy="1333500"/>
          </a:xfrm>
        </p:grpSpPr>
        <p:sp>
          <p:nvSpPr>
            <p:cNvPr id="971" name="Google Shape;971;p63"/>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pic>
          <p:nvPicPr>
            <p:cNvPr id="972" name="Google Shape;972;p63"/>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973" name="Google Shape;973;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974" name="Google Shape;974;p63"/>
          <p:cNvSpPr txBox="1"/>
          <p:nvPr/>
        </p:nvSpPr>
        <p:spPr>
          <a:xfrm>
            <a:off x="10083567" y="146701"/>
            <a:ext cx="2108434" cy="52322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800">
                <a:solidFill>
                  <a:schemeClr val="dk1"/>
                </a:solidFill>
                <a:latin typeface="Calibri"/>
                <a:ea typeface="Calibri"/>
                <a:cs typeface="Calibri"/>
                <a:sym typeface="Calibri"/>
              </a:rPr>
              <a:t>Tổng Quan</a:t>
            </a:r>
            <a:endParaRPr/>
          </a:p>
        </p:txBody>
      </p:sp>
      <p:sp>
        <p:nvSpPr>
          <p:cNvPr id="975" name="Google Shape;975;p63"/>
          <p:cNvSpPr txBox="1"/>
          <p:nvPr/>
        </p:nvSpPr>
        <p:spPr>
          <a:xfrm>
            <a:off x="493043" y="1878333"/>
            <a:ext cx="10608089" cy="3970277"/>
          </a:xfrm>
          <a:prstGeom prst="rect">
            <a:avLst/>
          </a:prstGeom>
          <a:noFill/>
          <a:ln>
            <a:noFill/>
          </a:ln>
        </p:spPr>
        <p:txBody>
          <a:bodyPr anchorCtr="0" anchor="t" bIns="45700" lIns="91425" spcFirstLastPara="1" rIns="91425" wrap="square" tIns="45700">
            <a:spAutoFit/>
          </a:bodyPr>
          <a:lstStyle/>
          <a:p>
            <a:pPr indent="-342900" lvl="1" marL="8001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Việc áp dụng pipeline phải chọn công đoạn dài nhất để làm một chu kỳ pipeline.</a:t>
            </a:r>
            <a:endParaRPr b="0" i="0" sz="1800" u="none" cap="none" strike="noStrike">
              <a:solidFill>
                <a:schemeClr val="dk1"/>
              </a:solidFill>
              <a:latin typeface="Calibri"/>
              <a:ea typeface="Calibri"/>
              <a:cs typeface="Calibri"/>
              <a:sym typeface="Calibri"/>
            </a:endParaRPr>
          </a:p>
          <a:p>
            <a:pPr indent="-342900" lvl="1" marL="8001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Thời gian thực thi </a:t>
            </a:r>
            <a:r>
              <a:rPr b="1" i="0" lang="en-US" sz="2400" u="none" cap="none" strike="noStrike">
                <a:solidFill>
                  <a:schemeClr val="accent2"/>
                </a:solidFill>
                <a:latin typeface="Calibri"/>
                <a:ea typeface="Calibri"/>
                <a:cs typeface="Calibri"/>
                <a:sym typeface="Calibri"/>
              </a:rPr>
              <a:t>n</a:t>
            </a:r>
            <a:r>
              <a:rPr b="0" i="0" lang="en-US" sz="2400" u="none" cap="none" strike="noStrike">
                <a:solidFill>
                  <a:schemeClr val="dk1"/>
                </a:solidFill>
                <a:latin typeface="Calibri"/>
                <a:ea typeface="Calibri"/>
                <a:cs typeface="Calibri"/>
                <a:sym typeface="Calibri"/>
              </a:rPr>
              <a:t> lệnh của pipeline</a:t>
            </a:r>
            <a:r>
              <a:rPr b="1" i="0" lang="en-US" sz="2400" u="none" cap="none" strike="noStrike">
                <a:solidFill>
                  <a:schemeClr val="accent2"/>
                </a:solidFill>
                <a:latin typeface="Calibri"/>
                <a:ea typeface="Calibri"/>
                <a:cs typeface="Calibri"/>
                <a:sym typeface="Calibri"/>
              </a:rPr>
              <a:t> = 5T + (n-1).T </a:t>
            </a:r>
            <a:r>
              <a:rPr b="0" i="0" lang="en-US" sz="2400" u="none" cap="none" strike="noStrike">
                <a:solidFill>
                  <a:schemeClr val="dk1"/>
                </a:solidFill>
                <a:latin typeface="Calibri"/>
                <a:ea typeface="Calibri"/>
                <a:cs typeface="Calibri"/>
                <a:sym typeface="Calibri"/>
              </a:rPr>
              <a:t>với T là 1 chu kỳ pipeline</a:t>
            </a:r>
            <a:endParaRPr b="0" i="0" sz="1800" u="none" cap="none" strike="noStrike">
              <a:solidFill>
                <a:schemeClr val="dk1"/>
              </a:solidFill>
              <a:latin typeface="Calibri"/>
              <a:ea typeface="Calibri"/>
              <a:cs typeface="Calibri"/>
              <a:sym typeface="Calibri"/>
            </a:endParaRPr>
          </a:p>
          <a:p>
            <a:pPr indent="-342900" lvl="1" marL="8001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Thời gian thực thi </a:t>
            </a:r>
            <a:r>
              <a:rPr b="1" i="0" lang="en-US" sz="2400" u="none" cap="none" strike="noStrike">
                <a:solidFill>
                  <a:schemeClr val="accent2"/>
                </a:solidFill>
                <a:latin typeface="Calibri"/>
                <a:ea typeface="Calibri"/>
                <a:cs typeface="Calibri"/>
                <a:sym typeface="Calibri"/>
              </a:rPr>
              <a:t>n</a:t>
            </a:r>
            <a:r>
              <a:rPr b="0" i="0" lang="en-US" sz="2400" u="none" cap="none" strike="noStrike">
                <a:solidFill>
                  <a:schemeClr val="dk1"/>
                </a:solidFill>
                <a:latin typeface="Calibri"/>
                <a:ea typeface="Calibri"/>
                <a:cs typeface="Calibri"/>
                <a:sym typeface="Calibri"/>
              </a:rPr>
              <a:t> lệnh của kiểu thiết kế đơn chu kỳ </a:t>
            </a:r>
            <a:r>
              <a:rPr b="1" i="0" lang="en-US" sz="2400" u="none" cap="none" strike="noStrike">
                <a:solidFill>
                  <a:schemeClr val="accent2"/>
                </a:solidFill>
                <a:latin typeface="Calibri"/>
                <a:ea typeface="Calibri"/>
                <a:cs typeface="Calibri"/>
                <a:sym typeface="Calibri"/>
              </a:rPr>
              <a:t>= nT’</a:t>
            </a:r>
            <a:r>
              <a:rPr b="0" i="0" lang="en-US" sz="2400" u="none" cap="none" strike="noStrike">
                <a:solidFill>
                  <a:schemeClr val="dk1"/>
                </a:solidFill>
                <a:latin typeface="Calibri"/>
                <a:ea typeface="Calibri"/>
                <a:cs typeface="Calibri"/>
                <a:sym typeface="Calibri"/>
              </a:rPr>
              <a:t> (với T’ là thời gian 1 chu kỳ xung clock của đơn chu kỳ) </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74"/>
                                        </p:tgtEl>
                                        <p:attrNameLst>
                                          <p:attrName>style.visibility</p:attrName>
                                        </p:attrNameLst>
                                      </p:cBhvr>
                                      <p:to>
                                        <p:strVal val="visible"/>
                                      </p:to>
                                    </p:set>
                                    <p:anim calcmode="lin" valueType="num">
                                      <p:cBhvr additive="base">
                                        <p:cTn dur="500"/>
                                        <p:tgtEl>
                                          <p:spTgt spid="97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75"/>
                                        </p:tgtEl>
                                        <p:attrNameLst>
                                          <p:attrName>style.visibility</p:attrName>
                                        </p:attrNameLst>
                                      </p:cBhvr>
                                      <p:to>
                                        <p:strVal val="visible"/>
                                      </p:to>
                                    </p:set>
                                    <p:anim calcmode="lin" valueType="num">
                                      <p:cBhvr additive="base">
                                        <p:cTn dur="500"/>
                                        <p:tgtEl>
                                          <p:spTgt spid="97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grpSp>
        <p:nvGrpSpPr>
          <p:cNvPr id="980" name="Google Shape;980;p64"/>
          <p:cNvGrpSpPr/>
          <p:nvPr/>
        </p:nvGrpSpPr>
        <p:grpSpPr>
          <a:xfrm>
            <a:off x="-13518" y="-17668"/>
            <a:ext cx="1569720" cy="1722120"/>
            <a:chOff x="-63500" y="-109804"/>
            <a:chExt cx="1206500" cy="1333500"/>
          </a:xfrm>
        </p:grpSpPr>
        <p:sp>
          <p:nvSpPr>
            <p:cNvPr id="981" name="Google Shape;981;p64"/>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pic>
          <p:nvPicPr>
            <p:cNvPr id="982" name="Google Shape;982;p64"/>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983" name="Google Shape;983;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984" name="Google Shape;984;p64"/>
          <p:cNvSpPr txBox="1"/>
          <p:nvPr/>
        </p:nvSpPr>
        <p:spPr>
          <a:xfrm>
            <a:off x="10083567" y="146701"/>
            <a:ext cx="2108434" cy="52322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800">
                <a:solidFill>
                  <a:schemeClr val="dk1"/>
                </a:solidFill>
                <a:latin typeface="Calibri"/>
                <a:ea typeface="Calibri"/>
                <a:cs typeface="Calibri"/>
                <a:sym typeface="Calibri"/>
              </a:rPr>
              <a:t>Tổng Quan</a:t>
            </a:r>
            <a:endParaRPr/>
          </a:p>
        </p:txBody>
      </p:sp>
      <p:sp>
        <p:nvSpPr>
          <p:cNvPr id="985" name="Google Shape;985;p64"/>
          <p:cNvSpPr txBox="1"/>
          <p:nvPr/>
        </p:nvSpPr>
        <p:spPr>
          <a:xfrm>
            <a:off x="498897" y="1130334"/>
            <a:ext cx="11194206" cy="13233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accent2"/>
              </a:buClr>
              <a:buSzPts val="2400"/>
              <a:buFont typeface="Calibri"/>
              <a:buNone/>
            </a:pPr>
            <a:r>
              <a:rPr i="1" lang="en-US" sz="2400">
                <a:solidFill>
                  <a:schemeClr val="accent2"/>
                </a:solidFill>
                <a:latin typeface="Calibri"/>
                <a:ea typeface="Calibri"/>
                <a:cs typeface="Calibri"/>
                <a:sym typeface="Calibri"/>
              </a:rPr>
              <a:t>Ví dụ: </a:t>
            </a:r>
            <a:r>
              <a:rPr lang="en-US" sz="2400">
                <a:solidFill>
                  <a:schemeClr val="dk1"/>
                </a:solidFill>
                <a:latin typeface="Calibri"/>
                <a:ea typeface="Calibri"/>
                <a:cs typeface="Calibri"/>
                <a:sym typeface="Calibri"/>
              </a:rPr>
              <a:t>Giả sử rằng mỗi công đoạn (stage) trong pipeline có thời gian thực hiện</a:t>
            </a:r>
            <a:endParaRPr sz="3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3200"/>
              <a:buFont typeface="Calibri"/>
              <a:buNone/>
            </a:pPr>
            <a:r>
              <a:rPr lang="en-US" sz="32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p:txBody>
      </p:sp>
      <p:graphicFrame>
        <p:nvGraphicFramePr>
          <p:cNvPr id="986" name="Google Shape;986;p64"/>
          <p:cNvGraphicFramePr/>
          <p:nvPr/>
        </p:nvGraphicFramePr>
        <p:xfrm>
          <a:off x="1431235" y="2199861"/>
          <a:ext cx="3000000" cy="3000000"/>
        </p:xfrm>
        <a:graphic>
          <a:graphicData uri="http://schemas.openxmlformats.org/drawingml/2006/table">
            <a:tbl>
              <a:tblPr>
                <a:noFill/>
                <a:tableStyleId>{D82FC838-7E07-42FD-835B-FB2269A0CAC1}</a:tableStyleId>
              </a:tblPr>
              <a:tblGrid>
                <a:gridCol w="1849450"/>
                <a:gridCol w="1849450"/>
                <a:gridCol w="1849450"/>
                <a:gridCol w="1849450"/>
                <a:gridCol w="1849450"/>
              </a:tblGrid>
              <a:tr h="358275">
                <a:tc>
                  <a:txBody>
                    <a:bodyPr/>
                    <a:lstStyle/>
                    <a:p>
                      <a:pPr indent="0" lvl="0" marL="0" marR="0" rtl="0" algn="ctr">
                        <a:lnSpc>
                          <a:spcPct val="115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IF</a:t>
                      </a:r>
                      <a:endParaRPr sz="1600" u="none" cap="none" strike="noStrike">
                        <a:latin typeface="Arial"/>
                        <a:ea typeface="Arial"/>
                        <a:cs typeface="Arial"/>
                        <a:sym typeface="Arial"/>
                      </a:endParaRPr>
                    </a:p>
                  </a:txBody>
                  <a:tcPr marT="0" marB="0" marR="68575" marL="68575" anchor="ctr"/>
                </a:tc>
                <a:tc>
                  <a:txBody>
                    <a:bodyPr/>
                    <a:lstStyle/>
                    <a:p>
                      <a:pPr indent="0" lvl="0" marL="0" marR="0" rtl="0" algn="ctr">
                        <a:lnSpc>
                          <a:spcPct val="115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ID</a:t>
                      </a:r>
                      <a:endParaRPr sz="1600" u="none" cap="none" strike="noStrike">
                        <a:latin typeface="Arial"/>
                        <a:ea typeface="Arial"/>
                        <a:cs typeface="Arial"/>
                        <a:sym typeface="Arial"/>
                      </a:endParaRPr>
                    </a:p>
                  </a:txBody>
                  <a:tcPr marT="0" marB="0" marR="68575" marL="68575" anchor="ctr"/>
                </a:tc>
                <a:tc>
                  <a:txBody>
                    <a:bodyPr/>
                    <a:lstStyle/>
                    <a:p>
                      <a:pPr indent="0" lvl="0" marL="0" marR="0" rtl="0" algn="ctr">
                        <a:lnSpc>
                          <a:spcPct val="115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EX</a:t>
                      </a:r>
                      <a:endParaRPr sz="1600" u="none" cap="none" strike="noStrike">
                        <a:latin typeface="Arial"/>
                        <a:ea typeface="Arial"/>
                        <a:cs typeface="Arial"/>
                        <a:sym typeface="Arial"/>
                      </a:endParaRPr>
                    </a:p>
                  </a:txBody>
                  <a:tcPr marT="0" marB="0" marR="68575" marL="68575" anchor="ctr"/>
                </a:tc>
                <a:tc>
                  <a:txBody>
                    <a:bodyPr/>
                    <a:lstStyle/>
                    <a:p>
                      <a:pPr indent="0" lvl="0" marL="0" marR="0" rtl="0" algn="ctr">
                        <a:lnSpc>
                          <a:spcPct val="115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MEM</a:t>
                      </a:r>
                      <a:endParaRPr sz="1600" u="none" cap="none" strike="noStrike">
                        <a:latin typeface="Arial"/>
                        <a:ea typeface="Arial"/>
                        <a:cs typeface="Arial"/>
                        <a:sym typeface="Arial"/>
                      </a:endParaRPr>
                    </a:p>
                  </a:txBody>
                  <a:tcPr marT="0" marB="0" marR="68575" marL="68575" anchor="ctr"/>
                </a:tc>
                <a:tc>
                  <a:txBody>
                    <a:bodyPr/>
                    <a:lstStyle/>
                    <a:p>
                      <a:pPr indent="0" lvl="0" marL="0" marR="0" rtl="0" algn="ctr">
                        <a:lnSpc>
                          <a:spcPct val="115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WB</a:t>
                      </a:r>
                      <a:endParaRPr sz="1600" u="none" cap="none" strike="noStrike">
                        <a:latin typeface="Arial"/>
                        <a:ea typeface="Arial"/>
                        <a:cs typeface="Arial"/>
                        <a:sym typeface="Arial"/>
                      </a:endParaRPr>
                    </a:p>
                  </a:txBody>
                  <a:tcPr marT="0" marB="0" marR="68575" marL="68575" anchor="ctr"/>
                </a:tc>
              </a:tr>
              <a:tr h="358275">
                <a:tc>
                  <a:txBody>
                    <a:bodyPr/>
                    <a:lstStyle/>
                    <a:p>
                      <a:pPr indent="0" lvl="0" marL="0" marR="0" rtl="0" algn="ctr">
                        <a:lnSpc>
                          <a:spcPct val="115000"/>
                        </a:lnSpc>
                        <a:spcBef>
                          <a:spcPts val="0"/>
                        </a:spcBef>
                        <a:spcAft>
                          <a:spcPts val="0"/>
                        </a:spcAft>
                        <a:buClr>
                          <a:srgbClr val="000000"/>
                        </a:buClr>
                        <a:buSzPts val="1800"/>
                        <a:buFont typeface="Arial"/>
                        <a:buNone/>
                      </a:pPr>
                      <a:r>
                        <a:rPr b="0" lang="en-US" sz="1800" u="none" cap="none" strike="noStrike">
                          <a:latin typeface="Arial"/>
                          <a:ea typeface="Arial"/>
                          <a:cs typeface="Arial"/>
                          <a:sym typeface="Arial"/>
                        </a:rPr>
                        <a:t>300ps</a:t>
                      </a:r>
                      <a:endParaRPr b="0" sz="1600" u="none" cap="none" strike="noStrike">
                        <a:latin typeface="Arial"/>
                        <a:ea typeface="Arial"/>
                        <a:cs typeface="Arial"/>
                        <a:sym typeface="Arial"/>
                      </a:endParaRPr>
                    </a:p>
                  </a:txBody>
                  <a:tcPr marT="0" marB="0" marR="68575" marL="68575" anchor="ctr"/>
                </a:tc>
                <a:tc>
                  <a:txBody>
                    <a:bodyPr/>
                    <a:lstStyle/>
                    <a:p>
                      <a:pPr indent="0" lvl="0" marL="0" marR="0" rtl="0" algn="ctr">
                        <a:lnSpc>
                          <a:spcPct val="115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400ps</a:t>
                      </a:r>
                      <a:endParaRPr sz="1600" u="none" cap="none" strike="noStrike">
                        <a:latin typeface="Arial"/>
                        <a:ea typeface="Arial"/>
                        <a:cs typeface="Arial"/>
                        <a:sym typeface="Arial"/>
                      </a:endParaRPr>
                    </a:p>
                  </a:txBody>
                  <a:tcPr marT="0" marB="0" marR="68575" marL="68575" anchor="ctr"/>
                </a:tc>
                <a:tc>
                  <a:txBody>
                    <a:bodyPr/>
                    <a:lstStyle/>
                    <a:p>
                      <a:pPr indent="0" lvl="0" marL="0" marR="0" rtl="0" algn="ctr">
                        <a:lnSpc>
                          <a:spcPct val="115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350ps</a:t>
                      </a:r>
                      <a:endParaRPr sz="1600" u="none" cap="none" strike="noStrike">
                        <a:latin typeface="Arial"/>
                        <a:ea typeface="Arial"/>
                        <a:cs typeface="Arial"/>
                        <a:sym typeface="Arial"/>
                      </a:endParaRPr>
                    </a:p>
                  </a:txBody>
                  <a:tcPr marT="0" marB="0" marR="68575" marL="68575" anchor="ctr"/>
                </a:tc>
                <a:tc>
                  <a:txBody>
                    <a:bodyPr/>
                    <a:lstStyle/>
                    <a:p>
                      <a:pPr indent="0" lvl="0" marL="0" marR="0" rtl="0" algn="ctr">
                        <a:lnSpc>
                          <a:spcPct val="115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500ps</a:t>
                      </a:r>
                      <a:endParaRPr sz="1600" u="none" cap="none" strike="noStrike">
                        <a:latin typeface="Arial"/>
                        <a:ea typeface="Arial"/>
                        <a:cs typeface="Arial"/>
                        <a:sym typeface="Arial"/>
                      </a:endParaRPr>
                    </a:p>
                  </a:txBody>
                  <a:tcPr marT="0" marB="0" marR="68575" marL="68575" anchor="ctr"/>
                </a:tc>
                <a:tc>
                  <a:txBody>
                    <a:bodyPr/>
                    <a:lstStyle/>
                    <a:p>
                      <a:pPr indent="0" lvl="0" marL="0" marR="0" rtl="0" algn="ctr">
                        <a:lnSpc>
                          <a:spcPct val="115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100ps</a:t>
                      </a:r>
                      <a:endParaRPr sz="1600" u="none" cap="none" strike="noStrike">
                        <a:latin typeface="Arial"/>
                        <a:ea typeface="Arial"/>
                        <a:cs typeface="Arial"/>
                        <a:sym typeface="Arial"/>
                      </a:endParaRPr>
                    </a:p>
                  </a:txBody>
                  <a:tcPr marT="0" marB="0" marR="68575" marL="68575" anchor="ctr"/>
                </a:tc>
              </a:tr>
            </a:tbl>
          </a:graphicData>
        </a:graphic>
      </p:graphicFrame>
      <p:sp>
        <p:nvSpPr>
          <p:cNvPr id="987" name="Google Shape;987;p64"/>
          <p:cNvSpPr txBox="1"/>
          <p:nvPr/>
        </p:nvSpPr>
        <p:spPr>
          <a:xfrm>
            <a:off x="663965" y="3248211"/>
            <a:ext cx="10864070"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Chu kỳ xung clock cần cho processor là bao nhiêu nếu processor thiết kế có pipeline và không pipeline đơn chu kỳ.</a:t>
            </a:r>
            <a:endParaRPr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4000"/>
              <a:buFont typeface="Calibri"/>
              <a:buNone/>
            </a:pPr>
            <a:r>
              <a:rPr lang="en-US" sz="40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p:txBody>
      </p:sp>
      <p:sp>
        <p:nvSpPr>
          <p:cNvPr id="988" name="Google Shape;988;p64"/>
          <p:cNvSpPr txBox="1"/>
          <p:nvPr/>
        </p:nvSpPr>
        <p:spPr>
          <a:xfrm>
            <a:off x="273714" y="4140399"/>
            <a:ext cx="10864070" cy="2215951"/>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Clr>
                <a:schemeClr val="accent2"/>
              </a:buClr>
              <a:buSzPts val="2400"/>
              <a:buFont typeface="Calibri"/>
              <a:buNone/>
            </a:pPr>
            <a:r>
              <a:rPr b="1" i="0" lang="en-US" sz="2400" u="none" cap="none" strike="noStrike">
                <a:solidFill>
                  <a:schemeClr val="accent2"/>
                </a:solidFill>
                <a:latin typeface="Calibri"/>
                <a:ea typeface="Calibri"/>
                <a:cs typeface="Calibri"/>
                <a:sym typeface="Calibri"/>
              </a:rPr>
              <a:t>Giải:</a:t>
            </a:r>
            <a:r>
              <a:rPr b="1" i="0" lang="en-US" sz="24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Processor có pipeline: 500ps (trong 5 công đoạn, công đoạn nào chiếm thời gian dài nhất, chọn công đoạn đó)</a:t>
            </a:r>
            <a:endParaRPr b="0" i="0" sz="18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2" marL="914400" marR="0" rtl="0" algn="l">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Processor không pipeline: 300 + 400 + 350 + 500 + 100 = 1650ps</a:t>
            </a:r>
            <a:endParaRPr b="0"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84"/>
                                        </p:tgtEl>
                                        <p:attrNameLst>
                                          <p:attrName>style.visibility</p:attrName>
                                        </p:attrNameLst>
                                      </p:cBhvr>
                                      <p:to>
                                        <p:strVal val="visible"/>
                                      </p:to>
                                    </p:set>
                                    <p:anim calcmode="lin" valueType="num">
                                      <p:cBhvr additive="base">
                                        <p:cTn dur="500"/>
                                        <p:tgtEl>
                                          <p:spTgt spid="9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2000"/>
                                        <p:tgtEl>
                                          <p:spTgt spid="985"/>
                                        </p:tgtEl>
                                      </p:cBhvr>
                                    </p:animEffect>
                                  </p:childTnLst>
                                </p:cTn>
                              </p:par>
                              <p:par>
                                <p:cTn fill="hold" nodeType="with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2000"/>
                                        <p:tgtEl>
                                          <p:spTgt spid="986"/>
                                        </p:tgtEl>
                                      </p:cBhvr>
                                    </p:animEffect>
                                  </p:childTnLst>
                                </p:cTn>
                              </p:par>
                              <p:par>
                                <p:cTn fill="hold" nodeType="withEffect" presetClass="entr" presetID="10" presetSubtype="0">
                                  <p:stCondLst>
                                    <p:cond delay="0"/>
                                  </p:stCondLst>
                                  <p:childTnLst>
                                    <p:set>
                                      <p:cBhvr>
                                        <p:cTn dur="1" fill="hold">
                                          <p:stCondLst>
                                            <p:cond delay="0"/>
                                          </p:stCondLst>
                                        </p:cTn>
                                        <p:tgtEl>
                                          <p:spTgt spid="987"/>
                                        </p:tgtEl>
                                        <p:attrNameLst>
                                          <p:attrName>style.visibility</p:attrName>
                                        </p:attrNameLst>
                                      </p:cBhvr>
                                      <p:to>
                                        <p:strVal val="visible"/>
                                      </p:to>
                                    </p:set>
                                    <p:animEffect filter="fade" transition="in">
                                      <p:cBhvr>
                                        <p:cTn dur="2000"/>
                                        <p:tgtEl>
                                          <p:spTgt spid="9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500"/>
                                        <p:tgtEl>
                                          <p:spTgt spid="9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grpSp>
        <p:nvGrpSpPr>
          <p:cNvPr id="993" name="Google Shape;993;p65"/>
          <p:cNvGrpSpPr/>
          <p:nvPr/>
        </p:nvGrpSpPr>
        <p:grpSpPr>
          <a:xfrm>
            <a:off x="-13518" y="-17668"/>
            <a:ext cx="1569720" cy="1722120"/>
            <a:chOff x="-63500" y="-109804"/>
            <a:chExt cx="1206500" cy="1333500"/>
          </a:xfrm>
        </p:grpSpPr>
        <p:sp>
          <p:nvSpPr>
            <p:cNvPr id="994" name="Google Shape;994;p65"/>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pic>
          <p:nvPicPr>
            <p:cNvPr id="995" name="Google Shape;995;p65"/>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996" name="Google Shape;996;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997" name="Google Shape;997;p65"/>
          <p:cNvSpPr txBox="1"/>
          <p:nvPr/>
        </p:nvSpPr>
        <p:spPr>
          <a:xfrm>
            <a:off x="10083567" y="146701"/>
            <a:ext cx="2108434" cy="52322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800">
                <a:solidFill>
                  <a:schemeClr val="dk1"/>
                </a:solidFill>
                <a:latin typeface="Calibri"/>
                <a:ea typeface="Calibri"/>
                <a:cs typeface="Calibri"/>
                <a:sym typeface="Calibri"/>
              </a:rPr>
              <a:t>Tổng Quan</a:t>
            </a:r>
            <a:endParaRPr/>
          </a:p>
        </p:txBody>
      </p:sp>
      <p:pic>
        <p:nvPicPr>
          <p:cNvPr id="998" name="Google Shape;998;p65"/>
          <p:cNvPicPr preferRelativeResize="0"/>
          <p:nvPr/>
        </p:nvPicPr>
        <p:blipFill rotWithShape="1">
          <a:blip r:embed="rId4">
            <a:alphaModFix/>
          </a:blip>
          <a:srcRect b="0" l="0" r="0" t="0"/>
          <a:stretch/>
        </p:blipFill>
        <p:spPr>
          <a:xfrm>
            <a:off x="746310" y="1847642"/>
            <a:ext cx="10721010" cy="4691270"/>
          </a:xfrm>
          <a:prstGeom prst="rect">
            <a:avLst/>
          </a:prstGeom>
          <a:noFill/>
          <a:ln>
            <a:noFill/>
          </a:ln>
        </p:spPr>
      </p:pic>
      <p:sp>
        <p:nvSpPr>
          <p:cNvPr id="999" name="Google Shape;999;p65"/>
          <p:cNvSpPr txBox="1"/>
          <p:nvPr/>
        </p:nvSpPr>
        <p:spPr>
          <a:xfrm>
            <a:off x="973260" y="1314382"/>
            <a:ext cx="1086407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833C0B"/>
              </a:buClr>
              <a:buSzPts val="2400"/>
              <a:buFont typeface="Calibri"/>
              <a:buNone/>
            </a:pPr>
            <a:r>
              <a:rPr lang="en-US" sz="2400">
                <a:solidFill>
                  <a:srgbClr val="833C0B"/>
                </a:solidFill>
                <a:latin typeface="Calibri"/>
                <a:ea typeface="Calibri"/>
                <a:cs typeface="Calibri"/>
                <a:sym typeface="Calibri"/>
              </a:rPr>
              <a:t>Hình ảnh datapath có hỗ trợ pipeline</a:t>
            </a:r>
            <a:endParaRPr sz="1800">
              <a:solidFill>
                <a:srgbClr val="833C0B"/>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97"/>
                                        </p:tgtEl>
                                        <p:attrNameLst>
                                          <p:attrName>style.visibility</p:attrName>
                                        </p:attrNameLst>
                                      </p:cBhvr>
                                      <p:to>
                                        <p:strVal val="visible"/>
                                      </p:to>
                                    </p:set>
                                    <p:anim calcmode="lin" valueType="num">
                                      <p:cBhvr additive="base">
                                        <p:cTn dur="500"/>
                                        <p:tgtEl>
                                          <p:spTgt spid="99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99"/>
                                        </p:tgtEl>
                                        <p:attrNameLst>
                                          <p:attrName>style.visibility</p:attrName>
                                        </p:attrNameLst>
                                      </p:cBhvr>
                                      <p:to>
                                        <p:strVal val="visible"/>
                                      </p:to>
                                    </p:set>
                                    <p:anim calcmode="lin" valueType="num">
                                      <p:cBhvr additive="base">
                                        <p:cTn dur="500"/>
                                        <p:tgtEl>
                                          <p:spTgt spid="99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98"/>
                                        </p:tgtEl>
                                        <p:attrNameLst>
                                          <p:attrName>style.visibility</p:attrName>
                                        </p:attrNameLst>
                                      </p:cBhvr>
                                      <p:to>
                                        <p:strVal val="visible"/>
                                      </p:to>
                                    </p:set>
                                    <p:anim calcmode="lin" valueType="num">
                                      <p:cBhvr additive="base">
                                        <p:cTn dur="500"/>
                                        <p:tgtEl>
                                          <p:spTgt spid="99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grpSp>
        <p:nvGrpSpPr>
          <p:cNvPr id="1004" name="Google Shape;1004;p66"/>
          <p:cNvGrpSpPr/>
          <p:nvPr/>
        </p:nvGrpSpPr>
        <p:grpSpPr>
          <a:xfrm>
            <a:off x="-13518" y="-17668"/>
            <a:ext cx="1569720" cy="1722120"/>
            <a:chOff x="-63500" y="-109804"/>
            <a:chExt cx="1206500" cy="1333500"/>
          </a:xfrm>
        </p:grpSpPr>
        <p:sp>
          <p:nvSpPr>
            <p:cNvPr id="1005" name="Google Shape;1005;p66"/>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F4B081"/>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pic>
          <p:nvPicPr>
            <p:cNvPr id="1006" name="Google Shape;1006;p66"/>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1007" name="Google Shape;1007;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50000"/>
              </a:lnSpc>
              <a:spcBef>
                <a:spcPts val="0"/>
              </a:spcBef>
              <a:spcAft>
                <a:spcPts val="0"/>
              </a:spcAft>
              <a:buClr>
                <a:srgbClr val="888888"/>
              </a:buClr>
              <a:buSzPts val="1200"/>
              <a:buFont typeface="Calibri"/>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008" name="Google Shape;1008;p66"/>
          <p:cNvSpPr txBox="1"/>
          <p:nvPr/>
        </p:nvSpPr>
        <p:spPr>
          <a:xfrm>
            <a:off x="9605393" y="146701"/>
            <a:ext cx="2586607" cy="671851"/>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None/>
            </a:pPr>
            <a:r>
              <a:rPr lang="en-US" sz="2800">
                <a:solidFill>
                  <a:schemeClr val="dk1"/>
                </a:solidFill>
                <a:latin typeface="Calibri"/>
                <a:ea typeface="Calibri"/>
                <a:cs typeface="Calibri"/>
                <a:sym typeface="Calibri"/>
              </a:rPr>
              <a:t>Các xung đột</a:t>
            </a:r>
            <a:endParaRPr sz="2800">
              <a:solidFill>
                <a:schemeClr val="dk1"/>
              </a:solidFill>
              <a:latin typeface="Calibri"/>
              <a:ea typeface="Calibri"/>
              <a:cs typeface="Calibri"/>
              <a:sym typeface="Calibri"/>
            </a:endParaRPr>
          </a:p>
        </p:txBody>
      </p:sp>
      <p:sp>
        <p:nvSpPr>
          <p:cNvPr id="1009" name="Google Shape;1009;p66"/>
          <p:cNvSpPr txBox="1"/>
          <p:nvPr/>
        </p:nvSpPr>
        <p:spPr>
          <a:xfrm>
            <a:off x="743206" y="867816"/>
            <a:ext cx="10864070" cy="120028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accent2"/>
              </a:buClr>
              <a:buSzPts val="2400"/>
              <a:buFont typeface="Calibri"/>
              <a:buNone/>
            </a:pPr>
            <a:r>
              <a:rPr b="1" lang="en-US" sz="2400">
                <a:solidFill>
                  <a:schemeClr val="accent2"/>
                </a:solidFill>
                <a:latin typeface="Calibri"/>
                <a:ea typeface="Calibri"/>
                <a:cs typeface="Calibri"/>
                <a:sym typeface="Calibri"/>
              </a:rPr>
              <a:t>Xung đột cấu trúc (Structural hazard)</a:t>
            </a:r>
            <a:r>
              <a:rPr b="1" lang="en-US" sz="24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xảy ra khi có hai lệnh cùng truy xuất vào một tài nguyên phần cứng nào đó cùng một lúc.</a:t>
            </a:r>
            <a:endParaRPr sz="1800">
              <a:solidFill>
                <a:schemeClr val="dk1"/>
              </a:solidFill>
              <a:latin typeface="Calibri"/>
              <a:ea typeface="Calibri"/>
              <a:cs typeface="Calibri"/>
              <a:sym typeface="Calibri"/>
            </a:endParaRPr>
          </a:p>
        </p:txBody>
      </p:sp>
      <p:pic>
        <p:nvPicPr>
          <p:cNvPr descr="Table&#10;&#10;Description automatically generated" id="1010" name="Google Shape;1010;p66"/>
          <p:cNvPicPr preferRelativeResize="0"/>
          <p:nvPr/>
        </p:nvPicPr>
        <p:blipFill rotWithShape="1">
          <a:blip r:embed="rId4">
            <a:alphaModFix/>
          </a:blip>
          <a:srcRect b="0" l="0" r="0" t="0"/>
          <a:stretch/>
        </p:blipFill>
        <p:spPr>
          <a:xfrm>
            <a:off x="-13518" y="3126249"/>
            <a:ext cx="12192001" cy="3731720"/>
          </a:xfrm>
          <a:prstGeom prst="rect">
            <a:avLst/>
          </a:prstGeom>
          <a:noFill/>
          <a:ln>
            <a:noFill/>
          </a:ln>
        </p:spPr>
      </p:pic>
      <p:sp>
        <p:nvSpPr>
          <p:cNvPr id="1011" name="Google Shape;1011;p66"/>
          <p:cNvSpPr txBox="1"/>
          <p:nvPr/>
        </p:nvSpPr>
        <p:spPr>
          <a:xfrm>
            <a:off x="771342" y="2082125"/>
            <a:ext cx="10864070" cy="101562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2000"/>
              <a:buFont typeface="Calibri"/>
              <a:buNone/>
            </a:pPr>
            <a:r>
              <a:rPr i="1" lang="en-US" sz="2000">
                <a:solidFill>
                  <a:schemeClr val="dk1"/>
                </a:solidFill>
                <a:latin typeface="Calibri"/>
                <a:ea typeface="Calibri"/>
                <a:cs typeface="Calibri"/>
                <a:sym typeface="Calibri"/>
              </a:rPr>
              <a:t>Giả sử: </a:t>
            </a:r>
            <a:r>
              <a:rPr lang="en-US" sz="2000">
                <a:solidFill>
                  <a:schemeClr val="dk1"/>
                </a:solidFill>
                <a:latin typeface="Calibri"/>
                <a:ea typeface="Calibri"/>
                <a:cs typeface="Calibri"/>
                <a:sym typeface="Calibri"/>
              </a:rPr>
              <a:t>Bộ nhớ lệnh và bộ nhớ dữ liệu được phân ra 2 vùng khác nhau trên cùng 1 bộ nhớ.</a:t>
            </a:r>
            <a:endParaRPr sz="2000">
              <a:solidFill>
                <a:schemeClr val="dk1"/>
              </a:solidFill>
              <a:latin typeface="Calibri"/>
              <a:ea typeface="Calibri"/>
              <a:cs typeface="Calibri"/>
              <a:sym typeface="Calibri"/>
            </a:endParaRPr>
          </a:p>
        </p:txBody>
      </p:sp>
      <p:cxnSp>
        <p:nvCxnSpPr>
          <p:cNvPr id="1012" name="Google Shape;1012;p66"/>
          <p:cNvCxnSpPr/>
          <p:nvPr/>
        </p:nvCxnSpPr>
        <p:spPr>
          <a:xfrm>
            <a:off x="6274965" y="3126249"/>
            <a:ext cx="0" cy="1068246"/>
          </a:xfrm>
          <a:prstGeom prst="straightConnector1">
            <a:avLst/>
          </a:prstGeom>
          <a:noFill/>
          <a:ln cap="flat" cmpd="sng" w="38100">
            <a:solidFill>
              <a:schemeClr val="accent2"/>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1013" name="Google Shape;1013;p66"/>
          <p:cNvCxnSpPr/>
          <p:nvPr/>
        </p:nvCxnSpPr>
        <p:spPr>
          <a:xfrm rot="10800000">
            <a:off x="6291743" y="6087612"/>
            <a:ext cx="0" cy="770357"/>
          </a:xfrm>
          <a:prstGeom prst="straightConnector1">
            <a:avLst/>
          </a:prstGeom>
          <a:noFill/>
          <a:ln cap="flat" cmpd="sng" w="38100">
            <a:solidFill>
              <a:schemeClr val="accent2"/>
            </a:solidFill>
            <a:prstDash val="solid"/>
            <a:round/>
            <a:headEnd len="sm" w="sm" type="none"/>
            <a:tailEnd len="med" w="med" type="triangle"/>
          </a:ln>
          <a:effectLst>
            <a:outerShdw blurRad="40000" rotWithShape="0" dir="5400000" dist="23000">
              <a:srgbClr val="000000">
                <a:alpha val="34901"/>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08"/>
                                        </p:tgtEl>
                                        <p:attrNameLst>
                                          <p:attrName>style.visibility</p:attrName>
                                        </p:attrNameLst>
                                      </p:cBhvr>
                                      <p:to>
                                        <p:strVal val="visible"/>
                                      </p:to>
                                    </p:set>
                                    <p:anim calcmode="lin" valueType="num">
                                      <p:cBhvr additive="base">
                                        <p:cTn dur="500"/>
                                        <p:tgtEl>
                                          <p:spTgt spid="100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09"/>
                                        </p:tgtEl>
                                        <p:attrNameLst>
                                          <p:attrName>style.visibility</p:attrName>
                                        </p:attrNameLst>
                                      </p:cBhvr>
                                      <p:to>
                                        <p:strVal val="visible"/>
                                      </p:to>
                                    </p:set>
                                    <p:anim calcmode="lin" valueType="num">
                                      <p:cBhvr additive="base">
                                        <p:cTn dur="500"/>
                                        <p:tgtEl>
                                          <p:spTgt spid="100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11"/>
                                        </p:tgtEl>
                                        <p:attrNameLst>
                                          <p:attrName>style.visibility</p:attrName>
                                        </p:attrNameLst>
                                      </p:cBhvr>
                                      <p:to>
                                        <p:strVal val="visible"/>
                                      </p:to>
                                    </p:set>
                                    <p:anim calcmode="lin" valueType="num">
                                      <p:cBhvr additive="base">
                                        <p:cTn dur="500"/>
                                        <p:tgtEl>
                                          <p:spTgt spid="101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0"/>
                                        </p:tgtEl>
                                        <p:attrNameLst>
                                          <p:attrName>style.visibility</p:attrName>
                                        </p:attrNameLst>
                                      </p:cBhvr>
                                      <p:to>
                                        <p:strVal val="visible"/>
                                      </p:to>
                                    </p:set>
                                    <p:animEffect filter="fade" transition="in">
                                      <p:cBhvr>
                                        <p:cTn dur="2000"/>
                                        <p:tgtEl>
                                          <p:spTgt spid="10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grpSp>
        <p:nvGrpSpPr>
          <p:cNvPr id="1018" name="Google Shape;1018;p67"/>
          <p:cNvGrpSpPr/>
          <p:nvPr/>
        </p:nvGrpSpPr>
        <p:grpSpPr>
          <a:xfrm>
            <a:off x="-13518" y="-17668"/>
            <a:ext cx="1569720" cy="1722120"/>
            <a:chOff x="-63500" y="-109804"/>
            <a:chExt cx="1206500" cy="1333500"/>
          </a:xfrm>
        </p:grpSpPr>
        <p:sp>
          <p:nvSpPr>
            <p:cNvPr id="1019" name="Google Shape;1019;p67"/>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F4B081"/>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pic>
          <p:nvPicPr>
            <p:cNvPr id="1020" name="Google Shape;1020;p67"/>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1021" name="Google Shape;1021;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50000"/>
              </a:lnSpc>
              <a:spcBef>
                <a:spcPts val="0"/>
              </a:spcBef>
              <a:spcAft>
                <a:spcPts val="0"/>
              </a:spcAft>
              <a:buClr>
                <a:srgbClr val="888888"/>
              </a:buClr>
              <a:buSzPts val="1200"/>
              <a:buFont typeface="Calibri"/>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022" name="Google Shape;1022;p67"/>
          <p:cNvSpPr txBox="1"/>
          <p:nvPr/>
        </p:nvSpPr>
        <p:spPr>
          <a:xfrm>
            <a:off x="9605393" y="146701"/>
            <a:ext cx="2586607" cy="671851"/>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None/>
            </a:pPr>
            <a:r>
              <a:rPr lang="en-US" sz="2800">
                <a:solidFill>
                  <a:schemeClr val="dk1"/>
                </a:solidFill>
                <a:latin typeface="Calibri"/>
                <a:ea typeface="Calibri"/>
                <a:cs typeface="Calibri"/>
                <a:sym typeface="Calibri"/>
              </a:rPr>
              <a:t>Các xung đột</a:t>
            </a:r>
            <a:endParaRPr sz="2800">
              <a:solidFill>
                <a:schemeClr val="dk1"/>
              </a:solidFill>
              <a:latin typeface="Calibri"/>
              <a:ea typeface="Calibri"/>
              <a:cs typeface="Calibri"/>
              <a:sym typeface="Calibri"/>
            </a:endParaRPr>
          </a:p>
        </p:txBody>
      </p:sp>
      <p:sp>
        <p:nvSpPr>
          <p:cNvPr id="1023" name="Google Shape;1023;p67"/>
          <p:cNvSpPr txBox="1"/>
          <p:nvPr/>
        </p:nvSpPr>
        <p:spPr>
          <a:xfrm>
            <a:off x="771342" y="997074"/>
            <a:ext cx="10864070" cy="120028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accent2"/>
              </a:buClr>
              <a:buSzPts val="2400"/>
              <a:buFont typeface="Calibri"/>
              <a:buNone/>
            </a:pPr>
            <a:r>
              <a:rPr b="1" lang="en-US" sz="2400">
                <a:solidFill>
                  <a:schemeClr val="accent2"/>
                </a:solidFill>
                <a:latin typeface="Calibri"/>
                <a:ea typeface="Calibri"/>
                <a:cs typeface="Calibri"/>
                <a:sym typeface="Calibri"/>
              </a:rPr>
              <a:t>Xung đột cấu trúc (Structural hazard)</a:t>
            </a:r>
            <a:r>
              <a:rPr b="1" lang="en-US" sz="24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xảy ra khi có hai lệnh cùng truy xuất vào một tài nguyên phần cứng nào đó cùng một lúc.</a:t>
            </a:r>
            <a:endParaRPr sz="1800">
              <a:solidFill>
                <a:schemeClr val="dk1"/>
              </a:solidFill>
              <a:latin typeface="Calibri"/>
              <a:ea typeface="Calibri"/>
              <a:cs typeface="Calibri"/>
              <a:sym typeface="Calibri"/>
            </a:endParaRPr>
          </a:p>
        </p:txBody>
      </p:sp>
      <p:sp>
        <p:nvSpPr>
          <p:cNvPr id="1024" name="Google Shape;1024;p67"/>
          <p:cNvSpPr txBox="1"/>
          <p:nvPr/>
        </p:nvSpPr>
        <p:spPr>
          <a:xfrm>
            <a:off x="771342" y="2299699"/>
            <a:ext cx="10864070" cy="5539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2000"/>
              <a:buFont typeface="Calibri"/>
              <a:buNone/>
            </a:pPr>
            <a:r>
              <a:rPr i="1" lang="en-US" sz="2000">
                <a:solidFill>
                  <a:schemeClr val="dk1"/>
                </a:solidFill>
                <a:latin typeface="Calibri"/>
                <a:ea typeface="Calibri"/>
                <a:cs typeface="Calibri"/>
                <a:sym typeface="Calibri"/>
              </a:rPr>
              <a:t>Xử lí: </a:t>
            </a:r>
            <a:r>
              <a:rPr lang="en-US" sz="2000">
                <a:solidFill>
                  <a:schemeClr val="dk1"/>
                </a:solidFill>
                <a:latin typeface="Calibri"/>
                <a:ea typeface="Calibri"/>
                <a:cs typeface="Calibri"/>
                <a:sym typeface="Calibri"/>
              </a:rPr>
              <a:t>Dịch sang lệnh kế tiếp cho đến khi không còn trùng nhau.</a:t>
            </a:r>
            <a:endParaRPr sz="2000">
              <a:solidFill>
                <a:schemeClr val="dk1"/>
              </a:solidFill>
              <a:latin typeface="Calibri"/>
              <a:ea typeface="Calibri"/>
              <a:cs typeface="Calibri"/>
              <a:sym typeface="Calibri"/>
            </a:endParaRPr>
          </a:p>
        </p:txBody>
      </p:sp>
      <p:pic>
        <p:nvPicPr>
          <p:cNvPr descr="Table&#10;&#10;Description automatically generated" id="1025" name="Google Shape;1025;p67"/>
          <p:cNvPicPr preferRelativeResize="0"/>
          <p:nvPr/>
        </p:nvPicPr>
        <p:blipFill rotWithShape="1">
          <a:blip r:embed="rId4">
            <a:alphaModFix/>
          </a:blip>
          <a:srcRect b="0" l="0" r="0" t="0"/>
          <a:stretch/>
        </p:blipFill>
        <p:spPr>
          <a:xfrm>
            <a:off x="0" y="3131389"/>
            <a:ext cx="12192000" cy="3726611"/>
          </a:xfrm>
          <a:prstGeom prst="rect">
            <a:avLst/>
          </a:prstGeom>
          <a:noFill/>
          <a:ln>
            <a:noFill/>
          </a:ln>
        </p:spPr>
      </p:pic>
      <p:cxnSp>
        <p:nvCxnSpPr>
          <p:cNvPr id="1026" name="Google Shape;1026;p67"/>
          <p:cNvCxnSpPr/>
          <p:nvPr/>
        </p:nvCxnSpPr>
        <p:spPr>
          <a:xfrm>
            <a:off x="8900719" y="6356350"/>
            <a:ext cx="595618" cy="0"/>
          </a:xfrm>
          <a:prstGeom prst="straightConnector1">
            <a:avLst/>
          </a:prstGeom>
          <a:noFill/>
          <a:ln cap="flat" cmpd="sng" w="38100">
            <a:solidFill>
              <a:schemeClr val="accent2"/>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1027" name="Google Shape;1027;p67"/>
          <p:cNvCxnSpPr/>
          <p:nvPr/>
        </p:nvCxnSpPr>
        <p:spPr>
          <a:xfrm>
            <a:off x="6586056" y="6081712"/>
            <a:ext cx="2163661" cy="0"/>
          </a:xfrm>
          <a:prstGeom prst="straightConnector1">
            <a:avLst/>
          </a:prstGeom>
          <a:noFill/>
          <a:ln cap="flat" cmpd="sng" w="9525">
            <a:solidFill>
              <a:srgbClr val="5597D3"/>
            </a:solidFill>
            <a:prstDash val="solid"/>
            <a:round/>
            <a:headEnd len="med" w="med" type="triangle"/>
            <a:tailEnd len="med" w="med" type="triangl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grpSp>
        <p:nvGrpSpPr>
          <p:cNvPr id="1032" name="Google Shape;1032;p68"/>
          <p:cNvGrpSpPr/>
          <p:nvPr/>
        </p:nvGrpSpPr>
        <p:grpSpPr>
          <a:xfrm>
            <a:off x="-13518" y="-17668"/>
            <a:ext cx="1569720" cy="1722120"/>
            <a:chOff x="-63500" y="-109804"/>
            <a:chExt cx="1206500" cy="1333500"/>
          </a:xfrm>
        </p:grpSpPr>
        <p:sp>
          <p:nvSpPr>
            <p:cNvPr id="1033" name="Google Shape;1033;p68"/>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F4B081"/>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pic>
          <p:nvPicPr>
            <p:cNvPr id="1034" name="Google Shape;1034;p68"/>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1035" name="Google Shape;1035;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50000"/>
              </a:lnSpc>
              <a:spcBef>
                <a:spcPts val="0"/>
              </a:spcBef>
              <a:spcAft>
                <a:spcPts val="0"/>
              </a:spcAft>
              <a:buClr>
                <a:srgbClr val="888888"/>
              </a:buClr>
              <a:buSzPts val="1200"/>
              <a:buFont typeface="Calibri"/>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036" name="Google Shape;1036;p68"/>
          <p:cNvSpPr txBox="1"/>
          <p:nvPr/>
        </p:nvSpPr>
        <p:spPr>
          <a:xfrm>
            <a:off x="9605393" y="146701"/>
            <a:ext cx="2586607" cy="671851"/>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None/>
            </a:pPr>
            <a:r>
              <a:rPr lang="en-US" sz="2800">
                <a:solidFill>
                  <a:schemeClr val="dk1"/>
                </a:solidFill>
                <a:latin typeface="Calibri"/>
                <a:ea typeface="Calibri"/>
                <a:cs typeface="Calibri"/>
                <a:sym typeface="Calibri"/>
              </a:rPr>
              <a:t>Các xung đột</a:t>
            </a:r>
            <a:endParaRPr sz="2800">
              <a:solidFill>
                <a:schemeClr val="dk1"/>
              </a:solidFill>
              <a:latin typeface="Calibri"/>
              <a:ea typeface="Calibri"/>
              <a:cs typeface="Calibri"/>
              <a:sym typeface="Calibri"/>
            </a:endParaRPr>
          </a:p>
        </p:txBody>
      </p:sp>
      <p:sp>
        <p:nvSpPr>
          <p:cNvPr id="1037" name="Google Shape;1037;p68"/>
          <p:cNvSpPr txBox="1"/>
          <p:nvPr/>
        </p:nvSpPr>
        <p:spPr>
          <a:xfrm>
            <a:off x="406400" y="1248518"/>
            <a:ext cx="10804587" cy="2031285"/>
          </a:xfrm>
          <a:prstGeom prst="rect">
            <a:avLst/>
          </a:prstGeom>
          <a:noFill/>
          <a:ln>
            <a:noFill/>
          </a:ln>
        </p:spPr>
        <p:txBody>
          <a:bodyPr anchorCtr="0" anchor="t" bIns="45700" lIns="91425" spcFirstLastPara="1" rIns="91425" wrap="square" tIns="45700">
            <a:spAutoFit/>
          </a:bodyPr>
          <a:lstStyle/>
          <a:p>
            <a:pPr indent="0" lvl="1" marL="457200" marR="0" rtl="0" algn="just">
              <a:lnSpc>
                <a:spcPct val="150000"/>
              </a:lnSpc>
              <a:spcBef>
                <a:spcPts val="0"/>
              </a:spcBef>
              <a:spcAft>
                <a:spcPts val="0"/>
              </a:spcAft>
              <a:buClr>
                <a:schemeClr val="accent2"/>
              </a:buClr>
              <a:buSzPts val="2800"/>
              <a:buFont typeface="Calibri"/>
              <a:buNone/>
            </a:pPr>
            <a:r>
              <a:rPr b="1" i="0" lang="en-US" sz="2800" u="none" cap="none" strike="noStrike">
                <a:solidFill>
                  <a:schemeClr val="accent2"/>
                </a:solidFill>
                <a:latin typeface="Calibri"/>
                <a:ea typeface="Calibri"/>
                <a:cs typeface="Calibri"/>
                <a:sym typeface="Calibri"/>
              </a:rPr>
              <a:t>Xung đột dữ liệu (Data hazard)</a:t>
            </a:r>
            <a:r>
              <a:rPr b="1" i="0" lang="en-US" sz="2800" u="none" cap="none" strike="noStrike">
                <a:solidFill>
                  <a:schemeClr val="dk1"/>
                </a:solidFill>
                <a:latin typeface="Calibri"/>
                <a:ea typeface="Calibri"/>
                <a:cs typeface="Calibri"/>
                <a:sym typeface="Calibri"/>
              </a:rPr>
              <a:t>: </a:t>
            </a:r>
            <a:r>
              <a:rPr b="0" i="0" lang="en-US" sz="2800" u="none" cap="none" strike="noStrike">
                <a:solidFill>
                  <a:schemeClr val="dk1"/>
                </a:solidFill>
                <a:latin typeface="Calibri"/>
                <a:ea typeface="Calibri"/>
                <a:cs typeface="Calibri"/>
                <a:sym typeface="Calibri"/>
              </a:rPr>
              <a:t>là khi một lệnh dự kiến không thể thực thi trong đúng chu kỳ pipeline của nó do dữ liệu mà lệnh này cần vẫn chưa sẵn sàng.</a:t>
            </a:r>
            <a:endParaRPr b="0" i="0" sz="2000" u="none" cap="none" strike="noStrike">
              <a:solidFill>
                <a:schemeClr val="dk1"/>
              </a:solidFill>
              <a:latin typeface="Calibri"/>
              <a:ea typeface="Calibri"/>
              <a:cs typeface="Calibri"/>
              <a:sym typeface="Calibri"/>
            </a:endParaRPr>
          </a:p>
        </p:txBody>
      </p:sp>
      <p:sp>
        <p:nvSpPr>
          <p:cNvPr id="1038" name="Google Shape;1038;p68"/>
          <p:cNvSpPr txBox="1"/>
          <p:nvPr/>
        </p:nvSpPr>
        <p:spPr>
          <a:xfrm>
            <a:off x="2551450" y="3709769"/>
            <a:ext cx="7053943" cy="2031285"/>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Ví dụ: </a:t>
            </a:r>
            <a:r>
              <a:rPr b="0" i="1" lang="en-US" sz="2800" u="none" cap="none" strike="noStrike">
                <a:solidFill>
                  <a:schemeClr val="dk1"/>
                </a:solidFill>
                <a:latin typeface="Calibri"/>
                <a:ea typeface="Calibri"/>
                <a:cs typeface="Calibri"/>
                <a:sym typeface="Calibri"/>
              </a:rPr>
              <a:t>add $s0, $t0, $t1</a:t>
            </a:r>
            <a:endParaRPr b="0" i="0" sz="20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800"/>
              <a:buFont typeface="Calibri"/>
              <a:buNone/>
            </a:pPr>
            <a:r>
              <a:rPr i="1" lang="en-US" sz="2800">
                <a:solidFill>
                  <a:schemeClr val="dk1"/>
                </a:solidFill>
                <a:latin typeface="Calibri"/>
                <a:ea typeface="Calibri"/>
                <a:cs typeface="Calibri"/>
                <a:sym typeface="Calibri"/>
              </a:rPr>
              <a:t>               sub $t2, $s0, $t3</a:t>
            </a:r>
            <a:endParaRPr sz="2000">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36"/>
                                        </p:tgtEl>
                                        <p:attrNameLst>
                                          <p:attrName>style.visibility</p:attrName>
                                        </p:attrNameLst>
                                      </p:cBhvr>
                                      <p:to>
                                        <p:strVal val="visible"/>
                                      </p:to>
                                    </p:set>
                                    <p:anim calcmode="lin" valueType="num">
                                      <p:cBhvr additive="base">
                                        <p:cTn dur="500"/>
                                        <p:tgtEl>
                                          <p:spTgt spid="103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7"/>
                                        </p:tgtEl>
                                        <p:attrNameLst>
                                          <p:attrName>style.visibility</p:attrName>
                                        </p:attrNameLst>
                                      </p:cBhvr>
                                      <p:to>
                                        <p:strVal val="visible"/>
                                      </p:to>
                                    </p:set>
                                    <p:animEffect filter="fade" transition="in">
                                      <p:cBhvr>
                                        <p:cTn dur="500"/>
                                        <p:tgtEl>
                                          <p:spTgt spid="10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500"/>
                                        <p:tgtEl>
                                          <p:spTgt spid="10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grpSp>
        <p:nvGrpSpPr>
          <p:cNvPr id="1043" name="Google Shape;1043;p69"/>
          <p:cNvGrpSpPr/>
          <p:nvPr/>
        </p:nvGrpSpPr>
        <p:grpSpPr>
          <a:xfrm>
            <a:off x="-13518" y="-17668"/>
            <a:ext cx="1569720" cy="1722120"/>
            <a:chOff x="-63500" y="-109804"/>
            <a:chExt cx="1206500" cy="1333500"/>
          </a:xfrm>
        </p:grpSpPr>
        <p:sp>
          <p:nvSpPr>
            <p:cNvPr id="1044" name="Google Shape;1044;p69"/>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pic>
          <p:nvPicPr>
            <p:cNvPr id="1045" name="Google Shape;1045;p69"/>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1046" name="Google Shape;1046;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1047" name="Google Shape;1047;p69"/>
          <p:cNvSpPr txBox="1"/>
          <p:nvPr/>
        </p:nvSpPr>
        <p:spPr>
          <a:xfrm>
            <a:off x="9605393" y="146701"/>
            <a:ext cx="2586607" cy="52322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800">
                <a:solidFill>
                  <a:schemeClr val="dk1"/>
                </a:solidFill>
                <a:latin typeface="Calibri"/>
                <a:ea typeface="Calibri"/>
                <a:cs typeface="Calibri"/>
                <a:sym typeface="Calibri"/>
              </a:rPr>
              <a:t>Các xung đột</a:t>
            </a:r>
            <a:endParaRPr sz="2800">
              <a:solidFill>
                <a:schemeClr val="dk1"/>
              </a:solidFill>
              <a:latin typeface="Calibri"/>
              <a:ea typeface="Calibri"/>
              <a:cs typeface="Calibri"/>
              <a:sym typeface="Calibri"/>
            </a:endParaRPr>
          </a:p>
        </p:txBody>
      </p:sp>
      <p:sp>
        <p:nvSpPr>
          <p:cNvPr id="1048" name="Google Shape;1048;p69"/>
          <p:cNvSpPr txBox="1"/>
          <p:nvPr/>
        </p:nvSpPr>
        <p:spPr>
          <a:xfrm>
            <a:off x="304800" y="1364302"/>
            <a:ext cx="10804587" cy="523220"/>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Clr>
                <a:schemeClr val="accent2"/>
              </a:buClr>
              <a:buSzPts val="2800"/>
              <a:buFont typeface="Calibri"/>
              <a:buNone/>
            </a:pPr>
            <a:r>
              <a:rPr b="1" i="0" lang="en-US" sz="2800" u="none" cap="none" strike="noStrike">
                <a:solidFill>
                  <a:schemeClr val="accent2"/>
                </a:solidFill>
                <a:latin typeface="Calibri"/>
                <a:ea typeface="Calibri"/>
                <a:cs typeface="Calibri"/>
                <a:sym typeface="Calibri"/>
              </a:rPr>
              <a:t>Xung đột dữ liệu (Data hazard)</a:t>
            </a:r>
            <a:endParaRPr b="0" i="0" sz="1800" u="none" cap="none" strike="noStrike">
              <a:solidFill>
                <a:schemeClr val="accent2"/>
              </a:solidFill>
              <a:latin typeface="Calibri"/>
              <a:ea typeface="Calibri"/>
              <a:cs typeface="Calibri"/>
              <a:sym typeface="Calibri"/>
            </a:endParaRPr>
          </a:p>
        </p:txBody>
      </p:sp>
      <p:sp>
        <p:nvSpPr>
          <p:cNvPr id="1049" name="Google Shape;1049;p69"/>
          <p:cNvSpPr txBox="1"/>
          <p:nvPr/>
        </p:nvSpPr>
        <p:spPr>
          <a:xfrm>
            <a:off x="304800" y="2077220"/>
            <a:ext cx="7518400" cy="830956"/>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Cách giải quyết 1: chờ thêm 2 chu kỳ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id="1050" name="Google Shape;1050;p69"/>
          <p:cNvPicPr preferRelativeResize="0"/>
          <p:nvPr/>
        </p:nvPicPr>
        <p:blipFill rotWithShape="1">
          <a:blip r:embed="rId4">
            <a:alphaModFix/>
          </a:blip>
          <a:srcRect b="0" l="0" r="0" t="0"/>
          <a:stretch/>
        </p:blipFill>
        <p:spPr>
          <a:xfrm>
            <a:off x="4731025" y="2625913"/>
            <a:ext cx="7288696" cy="41731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47"/>
                                        </p:tgtEl>
                                        <p:attrNameLst>
                                          <p:attrName>style.visibility</p:attrName>
                                        </p:attrNameLst>
                                      </p:cBhvr>
                                      <p:to>
                                        <p:strVal val="visible"/>
                                      </p:to>
                                    </p:set>
                                    <p:anim calcmode="lin" valueType="num">
                                      <p:cBhvr additive="base">
                                        <p:cTn dur="500"/>
                                        <p:tgtEl>
                                          <p:spTgt spid="10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48"/>
                                        </p:tgtEl>
                                        <p:attrNameLst>
                                          <p:attrName>style.visibility</p:attrName>
                                        </p:attrNameLst>
                                      </p:cBhvr>
                                      <p:to>
                                        <p:strVal val="visible"/>
                                      </p:to>
                                    </p:set>
                                    <p:anim calcmode="lin" valueType="num">
                                      <p:cBhvr additive="base">
                                        <p:cTn dur="500"/>
                                        <p:tgtEl>
                                          <p:spTgt spid="10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9"/>
                                        </p:tgtEl>
                                        <p:attrNameLst>
                                          <p:attrName>style.visibility</p:attrName>
                                        </p:attrNameLst>
                                      </p:cBhvr>
                                      <p:to>
                                        <p:strVal val="visible"/>
                                      </p:to>
                                    </p:set>
                                    <p:animEffect filter="fade" transition="in">
                                      <p:cBhvr>
                                        <p:cTn dur="500"/>
                                        <p:tgtEl>
                                          <p:spTgt spid="1049"/>
                                        </p:tgtEl>
                                      </p:cBhvr>
                                    </p:animEffect>
                                  </p:childTnLst>
                                </p:cTn>
                              </p:par>
                              <p:par>
                                <p:cTn fill="hold" nodeType="withEffect" presetClass="entr" presetID="10" presetSubtype="0">
                                  <p:stCondLst>
                                    <p:cond delay="0"/>
                                  </p:stCondLst>
                                  <p:childTnLst>
                                    <p:set>
                                      <p:cBhvr>
                                        <p:cTn dur="1" fill="hold">
                                          <p:stCondLst>
                                            <p:cond delay="0"/>
                                          </p:stCondLst>
                                        </p:cTn>
                                        <p:tgtEl>
                                          <p:spTgt spid="1050"/>
                                        </p:tgtEl>
                                        <p:attrNameLst>
                                          <p:attrName>style.visibility</p:attrName>
                                        </p:attrNameLst>
                                      </p:cBhvr>
                                      <p:to>
                                        <p:strVal val="visible"/>
                                      </p:to>
                                    </p:set>
                                    <p:animEffect filter="fade" transition="in">
                                      <p:cBhvr>
                                        <p:cTn dur="500"/>
                                        <p:tgtEl>
                                          <p:spTgt spid="10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grpSp>
        <p:nvGrpSpPr>
          <p:cNvPr id="278" name="Google Shape;278;p7"/>
          <p:cNvGrpSpPr/>
          <p:nvPr/>
        </p:nvGrpSpPr>
        <p:grpSpPr>
          <a:xfrm>
            <a:off x="-13518" y="-17668"/>
            <a:ext cx="1569720" cy="1722120"/>
            <a:chOff x="-63500" y="-109804"/>
            <a:chExt cx="1206500" cy="1333500"/>
          </a:xfrm>
        </p:grpSpPr>
        <p:sp>
          <p:nvSpPr>
            <p:cNvPr id="279" name="Google Shape;279;p7"/>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280" name="Google Shape;280;p7"/>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281" name="Google Shape;281;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282" name="Google Shape;282;p7"/>
          <p:cNvSpPr txBox="1"/>
          <p:nvPr/>
        </p:nvSpPr>
        <p:spPr>
          <a:xfrm>
            <a:off x="8418127" y="414962"/>
            <a:ext cx="3773873" cy="671851"/>
          </a:xfrm>
          <a:prstGeom prst="rect">
            <a:avLst/>
          </a:prstGeom>
          <a:solidFill>
            <a:srgbClr val="B4C7E7"/>
          </a:solid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Clr>
                <a:srgbClr val="000000"/>
              </a:buClr>
              <a:buSzPts val="2800"/>
              <a:buFont typeface="Calibri"/>
              <a:buNone/>
            </a:pPr>
            <a:r>
              <a:rPr b="1" lang="en-US" sz="2800">
                <a:solidFill>
                  <a:srgbClr val="000000"/>
                </a:solidFill>
                <a:latin typeface="Calibri"/>
                <a:ea typeface="Calibri"/>
                <a:cs typeface="Calibri"/>
                <a:sym typeface="Calibri"/>
              </a:rPr>
              <a:t>2</a:t>
            </a:r>
            <a:r>
              <a:rPr b="1" i="0" lang="en-US" sz="2800" u="none" cap="none" strike="noStrike">
                <a:solidFill>
                  <a:srgbClr val="000000"/>
                </a:solidFill>
                <a:latin typeface="Calibri"/>
                <a:ea typeface="Calibri"/>
                <a:cs typeface="Calibri"/>
                <a:sym typeface="Calibri"/>
              </a:rPr>
              <a:t>. Phép trừ</a:t>
            </a:r>
            <a:endParaRPr b="1" i="0" sz="2800" u="none" cap="none" strike="noStrike">
              <a:solidFill>
                <a:srgbClr val="000000"/>
              </a:solidFill>
              <a:latin typeface="Calibri"/>
              <a:ea typeface="Calibri"/>
              <a:cs typeface="Calibri"/>
              <a:sym typeface="Calibri"/>
            </a:endParaRPr>
          </a:p>
        </p:txBody>
      </p:sp>
      <p:pic>
        <p:nvPicPr>
          <p:cNvPr descr="Binary Lesson 10 – Binary Subtraction: Longhand | Delightly Linux" id="283" name="Google Shape;283;p7"/>
          <p:cNvPicPr preferRelativeResize="0"/>
          <p:nvPr/>
        </p:nvPicPr>
        <p:blipFill rotWithShape="1">
          <a:blip r:embed="rId4">
            <a:alphaModFix/>
          </a:blip>
          <a:srcRect b="0" l="0" r="0" t="0"/>
          <a:stretch/>
        </p:blipFill>
        <p:spPr>
          <a:xfrm>
            <a:off x="204710" y="1531255"/>
            <a:ext cx="11696700" cy="5314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82"/>
                                        </p:tgtEl>
                                        <p:attrNameLst>
                                          <p:attrName>style.visibility</p:attrName>
                                        </p:attrNameLst>
                                      </p:cBhvr>
                                      <p:to>
                                        <p:strVal val="visible"/>
                                      </p:to>
                                    </p:set>
                                    <p:anim calcmode="lin" valueType="num">
                                      <p:cBhvr additive="base">
                                        <p:cTn dur="500"/>
                                        <p:tgtEl>
                                          <p:spTgt spid="28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grpSp>
        <p:nvGrpSpPr>
          <p:cNvPr id="1055" name="Google Shape;1055;p70"/>
          <p:cNvGrpSpPr/>
          <p:nvPr/>
        </p:nvGrpSpPr>
        <p:grpSpPr>
          <a:xfrm>
            <a:off x="-13518" y="-17668"/>
            <a:ext cx="1569720" cy="1722120"/>
            <a:chOff x="-63500" y="-109804"/>
            <a:chExt cx="1206500" cy="1333500"/>
          </a:xfrm>
        </p:grpSpPr>
        <p:sp>
          <p:nvSpPr>
            <p:cNvPr id="1056" name="Google Shape;1056;p70"/>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F4B081"/>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pic>
          <p:nvPicPr>
            <p:cNvPr id="1057" name="Google Shape;1057;p70"/>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1058" name="Google Shape;1058;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50000"/>
              </a:lnSpc>
              <a:spcBef>
                <a:spcPts val="0"/>
              </a:spcBef>
              <a:spcAft>
                <a:spcPts val="0"/>
              </a:spcAft>
              <a:buClr>
                <a:srgbClr val="888888"/>
              </a:buClr>
              <a:buSzPts val="1200"/>
              <a:buFont typeface="Calibri"/>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059" name="Google Shape;1059;p70"/>
          <p:cNvSpPr txBox="1"/>
          <p:nvPr/>
        </p:nvSpPr>
        <p:spPr>
          <a:xfrm>
            <a:off x="9605393" y="146701"/>
            <a:ext cx="2586607" cy="671851"/>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None/>
            </a:pPr>
            <a:r>
              <a:rPr lang="en-US" sz="2800">
                <a:solidFill>
                  <a:schemeClr val="dk1"/>
                </a:solidFill>
                <a:latin typeface="Calibri"/>
                <a:ea typeface="Calibri"/>
                <a:cs typeface="Calibri"/>
                <a:sym typeface="Calibri"/>
              </a:rPr>
              <a:t>Các xung đột</a:t>
            </a:r>
            <a:endParaRPr sz="2800">
              <a:solidFill>
                <a:schemeClr val="dk1"/>
              </a:solidFill>
              <a:latin typeface="Calibri"/>
              <a:ea typeface="Calibri"/>
              <a:cs typeface="Calibri"/>
              <a:sym typeface="Calibri"/>
            </a:endParaRPr>
          </a:p>
        </p:txBody>
      </p:sp>
      <p:sp>
        <p:nvSpPr>
          <p:cNvPr id="1060" name="Google Shape;1060;p70"/>
          <p:cNvSpPr txBox="1"/>
          <p:nvPr/>
        </p:nvSpPr>
        <p:spPr>
          <a:xfrm>
            <a:off x="319314" y="1038582"/>
            <a:ext cx="10804587" cy="738623"/>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Clr>
                <a:schemeClr val="accent2"/>
              </a:buClr>
              <a:buSzPts val="2800"/>
              <a:buFont typeface="Calibri"/>
              <a:buNone/>
            </a:pPr>
            <a:r>
              <a:rPr b="1" i="0" lang="en-US" sz="2800" u="none" cap="none" strike="noStrike">
                <a:solidFill>
                  <a:schemeClr val="accent2"/>
                </a:solidFill>
                <a:latin typeface="Calibri"/>
                <a:ea typeface="Calibri"/>
                <a:cs typeface="Calibri"/>
                <a:sym typeface="Calibri"/>
              </a:rPr>
              <a:t>Xung đột dữ liệu (Data hazard)</a:t>
            </a:r>
            <a:endParaRPr b="0" i="0" sz="1800" u="none" cap="none" strike="noStrike">
              <a:solidFill>
                <a:schemeClr val="accent2"/>
              </a:solidFill>
              <a:latin typeface="Calibri"/>
              <a:ea typeface="Calibri"/>
              <a:cs typeface="Calibri"/>
              <a:sym typeface="Calibri"/>
            </a:endParaRPr>
          </a:p>
        </p:txBody>
      </p:sp>
      <p:sp>
        <p:nvSpPr>
          <p:cNvPr id="1061" name="Google Shape;1061;p70"/>
          <p:cNvSpPr txBox="1"/>
          <p:nvPr/>
        </p:nvSpPr>
        <p:spPr>
          <a:xfrm>
            <a:off x="198783" y="2311722"/>
            <a:ext cx="4200939" cy="3416279"/>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Cách giải quyết 2: kỹ thuật nhìn trước (forwarding) bằng cách đưa thêm bộ đệm</a:t>
            </a:r>
            <a:endParaRPr b="0" i="0" sz="24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id="1062" name="Google Shape;1062;p70"/>
          <p:cNvPicPr preferRelativeResize="0"/>
          <p:nvPr/>
        </p:nvPicPr>
        <p:blipFill rotWithShape="1">
          <a:blip r:embed="rId4">
            <a:alphaModFix/>
          </a:blip>
          <a:srcRect b="0" l="0" r="0" t="0"/>
          <a:stretch/>
        </p:blipFill>
        <p:spPr>
          <a:xfrm>
            <a:off x="4399722" y="2116926"/>
            <a:ext cx="7487478" cy="42141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59"/>
                                        </p:tgtEl>
                                        <p:attrNameLst>
                                          <p:attrName>style.visibility</p:attrName>
                                        </p:attrNameLst>
                                      </p:cBhvr>
                                      <p:to>
                                        <p:strVal val="visible"/>
                                      </p:to>
                                    </p:set>
                                    <p:anim calcmode="lin" valueType="num">
                                      <p:cBhvr additive="base">
                                        <p:cTn dur="500"/>
                                        <p:tgtEl>
                                          <p:spTgt spid="10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60"/>
                                        </p:tgtEl>
                                        <p:attrNameLst>
                                          <p:attrName>style.visibility</p:attrName>
                                        </p:attrNameLst>
                                      </p:cBhvr>
                                      <p:to>
                                        <p:strVal val="visible"/>
                                      </p:to>
                                    </p:set>
                                    <p:anim calcmode="lin" valueType="num">
                                      <p:cBhvr additive="base">
                                        <p:cTn dur="500"/>
                                        <p:tgtEl>
                                          <p:spTgt spid="10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1"/>
                                        </p:tgtEl>
                                        <p:attrNameLst>
                                          <p:attrName>style.visibility</p:attrName>
                                        </p:attrNameLst>
                                      </p:cBhvr>
                                      <p:to>
                                        <p:strVal val="visible"/>
                                      </p:to>
                                    </p:set>
                                    <p:animEffect filter="fade" transition="in">
                                      <p:cBhvr>
                                        <p:cTn dur="1000"/>
                                        <p:tgtEl>
                                          <p:spTgt spid="1061"/>
                                        </p:tgtEl>
                                      </p:cBhvr>
                                    </p:animEffect>
                                  </p:childTnLst>
                                </p:cTn>
                              </p:par>
                              <p:par>
                                <p:cTn fill="hold" nodeType="withEffect" presetClass="entr" presetID="10" presetSubtype="0">
                                  <p:stCondLst>
                                    <p:cond delay="0"/>
                                  </p:stCondLst>
                                  <p:childTnLst>
                                    <p:set>
                                      <p:cBhvr>
                                        <p:cTn dur="1" fill="hold">
                                          <p:stCondLst>
                                            <p:cond delay="0"/>
                                          </p:stCondLst>
                                        </p:cTn>
                                        <p:tgtEl>
                                          <p:spTgt spid="1062"/>
                                        </p:tgtEl>
                                        <p:attrNameLst>
                                          <p:attrName>style.visibility</p:attrName>
                                        </p:attrNameLst>
                                      </p:cBhvr>
                                      <p:to>
                                        <p:strVal val="visible"/>
                                      </p:to>
                                    </p:set>
                                    <p:animEffect filter="fade" transition="in">
                                      <p:cBhvr>
                                        <p:cTn dur="1000"/>
                                        <p:tgtEl>
                                          <p:spTgt spid="10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grpSp>
        <p:nvGrpSpPr>
          <p:cNvPr id="1067" name="Google Shape;1067;p71"/>
          <p:cNvGrpSpPr/>
          <p:nvPr/>
        </p:nvGrpSpPr>
        <p:grpSpPr>
          <a:xfrm>
            <a:off x="-13518" y="-17668"/>
            <a:ext cx="1569720" cy="1722120"/>
            <a:chOff x="-63500" y="-109804"/>
            <a:chExt cx="1206500" cy="1333500"/>
          </a:xfrm>
        </p:grpSpPr>
        <p:sp>
          <p:nvSpPr>
            <p:cNvPr id="1068" name="Google Shape;1068;p71"/>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F4B081"/>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pic>
          <p:nvPicPr>
            <p:cNvPr id="1069" name="Google Shape;1069;p71"/>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1070" name="Google Shape;1070;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50000"/>
              </a:lnSpc>
              <a:spcBef>
                <a:spcPts val="0"/>
              </a:spcBef>
              <a:spcAft>
                <a:spcPts val="0"/>
              </a:spcAft>
              <a:buClr>
                <a:srgbClr val="888888"/>
              </a:buClr>
              <a:buSzPts val="1200"/>
              <a:buFont typeface="Calibri"/>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071" name="Google Shape;1071;p71"/>
          <p:cNvSpPr txBox="1"/>
          <p:nvPr/>
        </p:nvSpPr>
        <p:spPr>
          <a:xfrm>
            <a:off x="9605393" y="146701"/>
            <a:ext cx="2586607" cy="738664"/>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None/>
            </a:pPr>
            <a:r>
              <a:rPr lang="en-US" sz="2800">
                <a:solidFill>
                  <a:schemeClr val="dk1"/>
                </a:solidFill>
                <a:latin typeface="Calibri"/>
                <a:ea typeface="Calibri"/>
                <a:cs typeface="Calibri"/>
                <a:sym typeface="Calibri"/>
              </a:rPr>
              <a:t>Các xung đột</a:t>
            </a:r>
            <a:endParaRPr sz="2800">
              <a:solidFill>
                <a:schemeClr val="dk1"/>
              </a:solidFill>
              <a:latin typeface="Calibri"/>
              <a:ea typeface="Calibri"/>
              <a:cs typeface="Calibri"/>
              <a:sym typeface="Calibri"/>
            </a:endParaRPr>
          </a:p>
        </p:txBody>
      </p:sp>
      <p:sp>
        <p:nvSpPr>
          <p:cNvPr id="1072" name="Google Shape;1072;p71"/>
          <p:cNvSpPr txBox="1"/>
          <p:nvPr/>
        </p:nvSpPr>
        <p:spPr>
          <a:xfrm>
            <a:off x="374433" y="1195030"/>
            <a:ext cx="10804587" cy="1200288"/>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Clr>
                <a:schemeClr val="accent2"/>
              </a:buClr>
              <a:buSzPts val="2400"/>
              <a:buFont typeface="Calibri"/>
              <a:buNone/>
            </a:pPr>
            <a:r>
              <a:rPr b="1" i="0" lang="en-US" sz="2400" u="none" cap="none" strike="noStrike">
                <a:solidFill>
                  <a:schemeClr val="accent2"/>
                </a:solidFill>
                <a:latin typeface="Calibri"/>
                <a:ea typeface="Calibri"/>
                <a:cs typeface="Calibri"/>
                <a:sym typeface="Calibri"/>
              </a:rPr>
              <a:t>Xung đột điều khiển (Control hazard)</a:t>
            </a:r>
            <a:r>
              <a:rPr b="1" i="0" lang="en-US" sz="2400" u="none" cap="none" strike="noStrike">
                <a:solidFill>
                  <a:schemeClr val="dk1"/>
                </a:solidFill>
                <a:latin typeface="Calibri"/>
                <a:ea typeface="Calibri"/>
                <a:cs typeface="Calibri"/>
                <a:sym typeface="Calibri"/>
              </a:rPr>
              <a:t>:</a:t>
            </a:r>
            <a:r>
              <a:rPr b="0" i="0" lang="en-US" sz="2400" u="none" cap="none" strike="noStrike">
                <a:solidFill>
                  <a:schemeClr val="dk1"/>
                </a:solidFill>
                <a:latin typeface="Calibri"/>
                <a:ea typeface="Calibri"/>
                <a:cs typeface="Calibri"/>
                <a:sym typeface="Calibri"/>
              </a:rPr>
              <a:t> xảy ra trong trường hợp luồng thực thi chứa các lệnh nhảy</a:t>
            </a:r>
            <a:endParaRPr b="1" i="0" sz="2400" u="none" cap="none" strike="noStrike">
              <a:solidFill>
                <a:schemeClr val="dk1"/>
              </a:solidFill>
              <a:latin typeface="Calibri"/>
              <a:ea typeface="Calibri"/>
              <a:cs typeface="Calibri"/>
              <a:sym typeface="Calibri"/>
            </a:endParaRPr>
          </a:p>
        </p:txBody>
      </p:sp>
      <p:sp>
        <p:nvSpPr>
          <p:cNvPr id="1073" name="Google Shape;1073;p71"/>
          <p:cNvSpPr txBox="1"/>
          <p:nvPr/>
        </p:nvSpPr>
        <p:spPr>
          <a:xfrm>
            <a:off x="410973" y="2395318"/>
            <a:ext cx="6163998" cy="2308284"/>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Ví dụ: </a:t>
            </a:r>
            <a:r>
              <a:rPr b="0" i="1" lang="en-US" sz="2400" u="none" cap="none" strike="noStrike">
                <a:solidFill>
                  <a:schemeClr val="dk1"/>
                </a:solidFill>
                <a:latin typeface="Calibri"/>
                <a:ea typeface="Calibri"/>
                <a:cs typeface="Calibri"/>
                <a:sym typeface="Calibri"/>
              </a:rPr>
              <a:t>add $4, $5, $6</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400"/>
              <a:buFont typeface="Calibri"/>
              <a:buNone/>
            </a:pPr>
            <a:r>
              <a:rPr i="1" lang="en-US" sz="2400">
                <a:solidFill>
                  <a:schemeClr val="dk1"/>
                </a:solidFill>
                <a:latin typeface="Calibri"/>
                <a:ea typeface="Calibri"/>
                <a:cs typeface="Calibri"/>
                <a:sym typeface="Calibri"/>
              </a:rPr>
              <a:t>	     beq $1, $2, label</a:t>
            </a:r>
            <a:endParaRPr sz="1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400"/>
              <a:buFont typeface="Calibri"/>
              <a:buNone/>
            </a:pPr>
            <a:r>
              <a:rPr i="1" lang="en-US" sz="2400">
                <a:solidFill>
                  <a:schemeClr val="dk1"/>
                </a:solidFill>
                <a:latin typeface="Calibri"/>
                <a:ea typeface="Calibri"/>
                <a:cs typeface="Calibri"/>
                <a:sym typeface="Calibri"/>
              </a:rPr>
              <a:t>                lw $3, 300($s0)</a:t>
            </a:r>
            <a:endParaRPr sz="1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
        <p:nvSpPr>
          <p:cNvPr id="1074" name="Google Shape;1074;p71"/>
          <p:cNvSpPr txBox="1"/>
          <p:nvPr/>
        </p:nvSpPr>
        <p:spPr>
          <a:xfrm>
            <a:off x="771342" y="4246253"/>
            <a:ext cx="10435814" cy="120028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Cách giải quyết 1: Chờ cho tới khi điều kiện bằng được tính toán thì lệnh tiếp theo mới được nạp vào</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71"/>
                                        </p:tgtEl>
                                        <p:attrNameLst>
                                          <p:attrName>style.visibility</p:attrName>
                                        </p:attrNameLst>
                                      </p:cBhvr>
                                      <p:to>
                                        <p:strVal val="visible"/>
                                      </p:to>
                                    </p:set>
                                    <p:anim calcmode="lin" valueType="num">
                                      <p:cBhvr additive="base">
                                        <p:cTn dur="500"/>
                                        <p:tgtEl>
                                          <p:spTgt spid="107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72"/>
                                        </p:tgtEl>
                                        <p:attrNameLst>
                                          <p:attrName>style.visibility</p:attrName>
                                        </p:attrNameLst>
                                      </p:cBhvr>
                                      <p:to>
                                        <p:strVal val="visible"/>
                                      </p:to>
                                    </p:set>
                                    <p:anim calcmode="lin" valueType="num">
                                      <p:cBhvr additive="base">
                                        <p:cTn dur="500"/>
                                        <p:tgtEl>
                                          <p:spTgt spid="107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gtEl>
                                        <p:attrNameLst>
                                          <p:attrName>style.visibility</p:attrName>
                                        </p:attrNameLst>
                                      </p:cBhvr>
                                      <p:to>
                                        <p:strVal val="visible"/>
                                      </p:to>
                                    </p:set>
                                    <p:animEffect filter="fade" transition="in">
                                      <p:cBhvr>
                                        <p:cTn dur="2000"/>
                                        <p:tgtEl>
                                          <p:spTgt spid="10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4"/>
                                        </p:tgtEl>
                                        <p:attrNameLst>
                                          <p:attrName>style.visibility</p:attrName>
                                        </p:attrNameLst>
                                      </p:cBhvr>
                                      <p:to>
                                        <p:strVal val="visible"/>
                                      </p:to>
                                    </p:set>
                                    <p:animEffect filter="fade" transition="in">
                                      <p:cBhvr>
                                        <p:cTn dur="500"/>
                                        <p:tgtEl>
                                          <p:spTgt spid="10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grpSp>
        <p:nvGrpSpPr>
          <p:cNvPr id="1079" name="Google Shape;1079;p72"/>
          <p:cNvGrpSpPr/>
          <p:nvPr/>
        </p:nvGrpSpPr>
        <p:grpSpPr>
          <a:xfrm>
            <a:off x="-13518" y="-17668"/>
            <a:ext cx="1569720" cy="1722120"/>
            <a:chOff x="-63500" y="-109804"/>
            <a:chExt cx="1206500" cy="1333500"/>
          </a:xfrm>
        </p:grpSpPr>
        <p:sp>
          <p:nvSpPr>
            <p:cNvPr id="1080" name="Google Shape;1080;p72"/>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pic>
          <p:nvPicPr>
            <p:cNvPr id="1081" name="Google Shape;1081;p72"/>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1082" name="Google Shape;1082;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083" name="Google Shape;1083;p72"/>
          <p:cNvSpPr txBox="1"/>
          <p:nvPr/>
        </p:nvSpPr>
        <p:spPr>
          <a:xfrm>
            <a:off x="9605393" y="146701"/>
            <a:ext cx="2586607" cy="52322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800">
                <a:solidFill>
                  <a:schemeClr val="dk1"/>
                </a:solidFill>
                <a:latin typeface="Calibri"/>
                <a:ea typeface="Calibri"/>
                <a:cs typeface="Calibri"/>
                <a:sym typeface="Calibri"/>
              </a:rPr>
              <a:t>Các xung đột</a:t>
            </a:r>
            <a:endParaRPr sz="2800">
              <a:solidFill>
                <a:schemeClr val="dk1"/>
              </a:solidFill>
              <a:latin typeface="Calibri"/>
              <a:ea typeface="Calibri"/>
              <a:cs typeface="Calibri"/>
              <a:sym typeface="Calibri"/>
            </a:endParaRPr>
          </a:p>
        </p:txBody>
      </p:sp>
      <p:sp>
        <p:nvSpPr>
          <p:cNvPr id="1084" name="Google Shape;1084;p72"/>
          <p:cNvSpPr txBox="1"/>
          <p:nvPr/>
        </p:nvSpPr>
        <p:spPr>
          <a:xfrm>
            <a:off x="304800" y="1364302"/>
            <a:ext cx="10804587" cy="523220"/>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Clr>
                <a:schemeClr val="accent2"/>
              </a:buClr>
              <a:buSzPts val="2800"/>
              <a:buFont typeface="Calibri"/>
              <a:buNone/>
            </a:pPr>
            <a:r>
              <a:rPr b="1" i="0" lang="en-US" sz="2800" u="none" cap="none" strike="noStrike">
                <a:solidFill>
                  <a:schemeClr val="accent2"/>
                </a:solidFill>
                <a:latin typeface="Calibri"/>
                <a:ea typeface="Calibri"/>
                <a:cs typeface="Calibri"/>
                <a:sym typeface="Calibri"/>
              </a:rPr>
              <a:t>Xung đột điều khiển (Control hazard)</a:t>
            </a:r>
            <a:endParaRPr b="0" i="0" sz="1800" u="none" cap="none" strike="noStrike">
              <a:solidFill>
                <a:schemeClr val="accent2"/>
              </a:solidFill>
              <a:latin typeface="Calibri"/>
              <a:ea typeface="Calibri"/>
              <a:cs typeface="Calibri"/>
              <a:sym typeface="Calibri"/>
            </a:endParaRPr>
          </a:p>
        </p:txBody>
      </p:sp>
      <p:sp>
        <p:nvSpPr>
          <p:cNvPr id="1085" name="Google Shape;1085;p72"/>
          <p:cNvSpPr txBox="1"/>
          <p:nvPr/>
        </p:nvSpPr>
        <p:spPr>
          <a:xfrm>
            <a:off x="304800" y="2743962"/>
            <a:ext cx="4354286" cy="1569620"/>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Cách giải quyết 2: Dùng phương pháp dự đoán</a:t>
            </a:r>
            <a:endParaRPr b="0" i="0" sz="24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descr="f04-32-P374493" id="1086" name="Google Shape;1086;p72"/>
          <p:cNvPicPr preferRelativeResize="0"/>
          <p:nvPr/>
        </p:nvPicPr>
        <p:blipFill rotWithShape="1">
          <a:blip r:embed="rId4">
            <a:alphaModFix/>
          </a:blip>
          <a:srcRect b="0" l="0" r="0" t="0"/>
          <a:stretch/>
        </p:blipFill>
        <p:spPr>
          <a:xfrm>
            <a:off x="4770783" y="2054087"/>
            <a:ext cx="7023652" cy="45189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83"/>
                                        </p:tgtEl>
                                        <p:attrNameLst>
                                          <p:attrName>style.visibility</p:attrName>
                                        </p:attrNameLst>
                                      </p:cBhvr>
                                      <p:to>
                                        <p:strVal val="visible"/>
                                      </p:to>
                                    </p:set>
                                    <p:anim calcmode="lin" valueType="num">
                                      <p:cBhvr additive="base">
                                        <p:cTn dur="500"/>
                                        <p:tgtEl>
                                          <p:spTgt spid="108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grpSp>
        <p:nvGrpSpPr>
          <p:cNvPr id="1091" name="Google Shape;1091;p73"/>
          <p:cNvGrpSpPr/>
          <p:nvPr/>
        </p:nvGrpSpPr>
        <p:grpSpPr>
          <a:xfrm>
            <a:off x="-13518" y="-17668"/>
            <a:ext cx="1569720" cy="1722120"/>
            <a:chOff x="-63500" y="-109804"/>
            <a:chExt cx="1206500" cy="1333500"/>
          </a:xfrm>
        </p:grpSpPr>
        <p:sp>
          <p:nvSpPr>
            <p:cNvPr id="1092" name="Google Shape;1092;p73"/>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pic>
          <p:nvPicPr>
            <p:cNvPr id="1093" name="Google Shape;1093;p73"/>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1094" name="Google Shape;1094;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095" name="Google Shape;1095;p73"/>
          <p:cNvSpPr txBox="1"/>
          <p:nvPr/>
        </p:nvSpPr>
        <p:spPr>
          <a:xfrm>
            <a:off x="11006356" y="146701"/>
            <a:ext cx="1185644" cy="52322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800">
                <a:solidFill>
                  <a:schemeClr val="dk1"/>
                </a:solidFill>
                <a:latin typeface="Calibri"/>
                <a:ea typeface="Calibri"/>
                <a:cs typeface="Calibri"/>
                <a:sym typeface="Calibri"/>
              </a:rPr>
              <a:t>Ví dụ</a:t>
            </a:r>
            <a:endParaRPr sz="2800">
              <a:solidFill>
                <a:schemeClr val="dk1"/>
              </a:solidFill>
              <a:latin typeface="Calibri"/>
              <a:ea typeface="Calibri"/>
              <a:cs typeface="Calibri"/>
              <a:sym typeface="Calibri"/>
            </a:endParaRPr>
          </a:p>
        </p:txBody>
      </p:sp>
      <p:sp>
        <p:nvSpPr>
          <p:cNvPr id="1096" name="Google Shape;1096;p73"/>
          <p:cNvSpPr txBox="1"/>
          <p:nvPr/>
        </p:nvSpPr>
        <p:spPr>
          <a:xfrm>
            <a:off x="465823" y="1066509"/>
            <a:ext cx="10804587" cy="1569660"/>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Clr>
                <a:schemeClr val="accent2"/>
              </a:buClr>
              <a:buSzPts val="2400"/>
              <a:buFont typeface="Calibri"/>
              <a:buNone/>
            </a:pPr>
            <a:r>
              <a:rPr b="0" i="1" lang="en-US" sz="2400" u="none" cap="none" strike="noStrike">
                <a:solidFill>
                  <a:schemeClr val="accent2"/>
                </a:solidFill>
                <a:latin typeface="Calibri"/>
                <a:ea typeface="Calibri"/>
                <a:cs typeface="Calibri"/>
                <a:sym typeface="Calibri"/>
              </a:rPr>
              <a:t>Ví dụ: </a:t>
            </a:r>
            <a:r>
              <a:rPr b="0" i="0" lang="en-US" sz="2400" u="none" cap="none" strike="noStrike">
                <a:solidFill>
                  <a:schemeClr val="dk1"/>
                </a:solidFill>
                <a:latin typeface="Calibri"/>
                <a:ea typeface="Calibri"/>
                <a:cs typeface="Calibri"/>
                <a:sym typeface="Calibri"/>
              </a:rPr>
              <a:t>Cho chuỗi lệnh : 	lw $1, 40($6)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				add $6, $2, $2</a:t>
            </a:r>
            <a:endParaRPr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				sw $6, 50($1)</a:t>
            </a:r>
            <a:endParaRPr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	Cho bảng thể hiện chu kỳ xung clock sau:</a:t>
            </a:r>
            <a:endParaRPr sz="1800">
              <a:solidFill>
                <a:schemeClr val="dk1"/>
              </a:solidFill>
              <a:latin typeface="Calibri"/>
              <a:ea typeface="Calibri"/>
              <a:cs typeface="Calibri"/>
              <a:sym typeface="Calibri"/>
            </a:endParaRPr>
          </a:p>
        </p:txBody>
      </p:sp>
      <p:graphicFrame>
        <p:nvGraphicFramePr>
          <p:cNvPr id="1097" name="Google Shape;1097;p73"/>
          <p:cNvGraphicFramePr/>
          <p:nvPr/>
        </p:nvGraphicFramePr>
        <p:xfrm>
          <a:off x="1789043" y="3100794"/>
          <a:ext cx="3000000" cy="3000000"/>
        </p:xfrm>
        <a:graphic>
          <a:graphicData uri="http://schemas.openxmlformats.org/drawingml/2006/table">
            <a:tbl>
              <a:tblPr>
                <a:noFill/>
                <a:tableStyleId>{D82FC838-7E07-42FD-835B-FB2269A0CAC1}</a:tableStyleId>
              </a:tblPr>
              <a:tblGrid>
                <a:gridCol w="4209675"/>
                <a:gridCol w="4404250"/>
              </a:tblGrid>
              <a:tr h="461550">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latin typeface="Arial"/>
                          <a:ea typeface="Arial"/>
                          <a:cs typeface="Arial"/>
                          <a:sym typeface="Arial"/>
                        </a:rPr>
                        <a:t>Không forwarding</a:t>
                      </a:r>
                      <a:endParaRPr sz="2000" u="none" cap="none" strike="noStrike">
                        <a:latin typeface="Arial"/>
                        <a:ea typeface="Arial"/>
                        <a:cs typeface="Arial"/>
                        <a:sym typeface="Arial"/>
                      </a:endParaRPr>
                    </a:p>
                  </a:txBody>
                  <a:tcPr marT="0" marB="0" marR="68575" marL="68575" anchor="ctr"/>
                </a:tc>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latin typeface="Arial"/>
                          <a:ea typeface="Arial"/>
                          <a:cs typeface="Arial"/>
                          <a:sym typeface="Arial"/>
                        </a:rPr>
                        <a:t>Có forwarding đầy đủ</a:t>
                      </a:r>
                      <a:endParaRPr sz="2000" u="none" cap="none" strike="noStrike">
                        <a:latin typeface="Arial"/>
                        <a:ea typeface="Arial"/>
                        <a:cs typeface="Arial"/>
                        <a:sym typeface="Arial"/>
                      </a:endParaRPr>
                    </a:p>
                    <a:p>
                      <a:pPr indent="0" lvl="0" marL="0" marR="0" rtl="0" algn="ctr">
                        <a:lnSpc>
                          <a:spcPct val="115000"/>
                        </a:lnSpc>
                        <a:spcBef>
                          <a:spcPts val="0"/>
                        </a:spcBef>
                        <a:spcAft>
                          <a:spcPts val="0"/>
                        </a:spcAft>
                        <a:buClr>
                          <a:srgbClr val="000000"/>
                        </a:buClr>
                        <a:buSzPts val="2000"/>
                        <a:buFont typeface="Arial"/>
                        <a:buNone/>
                      </a:pPr>
                      <a:r>
                        <a:rPr lang="en-US" sz="2000" u="none" cap="none" strike="noStrike">
                          <a:latin typeface="Arial"/>
                          <a:ea typeface="Arial"/>
                          <a:cs typeface="Arial"/>
                          <a:sym typeface="Arial"/>
                        </a:rPr>
                        <a:t>(full-forwarding)</a:t>
                      </a:r>
                      <a:endParaRPr sz="2000" u="none" cap="none" strike="noStrike">
                        <a:latin typeface="Arial"/>
                        <a:ea typeface="Arial"/>
                        <a:cs typeface="Arial"/>
                        <a:sym typeface="Arial"/>
                      </a:endParaRPr>
                    </a:p>
                  </a:txBody>
                  <a:tcPr marT="0" marB="0" marR="68575" marL="68575" anchor="ctr"/>
                </a:tc>
              </a:tr>
              <a:tr h="406300">
                <a:tc>
                  <a:txBody>
                    <a:bodyPr/>
                    <a:lstStyle/>
                    <a:p>
                      <a:pPr indent="0" lvl="0" marL="0" marR="0" rtl="0" algn="ctr">
                        <a:lnSpc>
                          <a:spcPct val="115000"/>
                        </a:lnSpc>
                        <a:spcBef>
                          <a:spcPts val="0"/>
                        </a:spcBef>
                        <a:spcAft>
                          <a:spcPts val="0"/>
                        </a:spcAft>
                        <a:buClr>
                          <a:srgbClr val="000000"/>
                        </a:buClr>
                        <a:buSzPts val="2000"/>
                        <a:buFont typeface="Arial"/>
                        <a:buNone/>
                      </a:pPr>
                      <a:r>
                        <a:rPr b="0" lang="en-US" sz="2000" u="none" cap="none" strike="noStrike">
                          <a:latin typeface="Arial"/>
                          <a:ea typeface="Arial"/>
                          <a:cs typeface="Arial"/>
                          <a:sym typeface="Arial"/>
                        </a:rPr>
                        <a:t>300ps</a:t>
                      </a:r>
                      <a:endParaRPr b="0" sz="2000" u="none" cap="none" strike="noStrike">
                        <a:latin typeface="Arial"/>
                        <a:ea typeface="Arial"/>
                        <a:cs typeface="Arial"/>
                        <a:sym typeface="Arial"/>
                      </a:endParaRPr>
                    </a:p>
                  </a:txBody>
                  <a:tcPr marT="0" marB="0" marR="68575" marL="68575" anchor="ctr"/>
                </a:tc>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latin typeface="Arial"/>
                          <a:ea typeface="Arial"/>
                          <a:cs typeface="Arial"/>
                          <a:sym typeface="Arial"/>
                        </a:rPr>
                        <a:t>400ps</a:t>
                      </a:r>
                      <a:endParaRPr sz="2000" u="none" cap="none" strike="noStrike">
                        <a:latin typeface="Arial"/>
                        <a:ea typeface="Arial"/>
                        <a:cs typeface="Arial"/>
                        <a:sym typeface="Arial"/>
                      </a:endParaRPr>
                    </a:p>
                  </a:txBody>
                  <a:tcPr marT="0" marB="0" marR="68575" marL="68575" anchor="ctr"/>
                </a:tc>
              </a:tr>
            </a:tbl>
          </a:graphicData>
        </a:graphic>
      </p:graphicFrame>
      <p:sp>
        <p:nvSpPr>
          <p:cNvPr id="1098" name="Google Shape;1098;p73"/>
          <p:cNvSpPr txBox="1"/>
          <p:nvPr/>
        </p:nvSpPr>
        <p:spPr>
          <a:xfrm>
            <a:off x="1221471" y="4558748"/>
            <a:ext cx="1004893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Tính thời gian thực thi của chuỗi lệnh trên trong trường hợp không forwarding và có full-forwarding</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95"/>
                                        </p:tgtEl>
                                        <p:attrNameLst>
                                          <p:attrName>style.visibility</p:attrName>
                                        </p:attrNameLst>
                                      </p:cBhvr>
                                      <p:to>
                                        <p:strVal val="visible"/>
                                      </p:to>
                                    </p:set>
                                    <p:anim calcmode="lin" valueType="num">
                                      <p:cBhvr additive="base">
                                        <p:cTn dur="500"/>
                                        <p:tgtEl>
                                          <p:spTgt spid="109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6"/>
                                        </p:tgtEl>
                                        <p:attrNameLst>
                                          <p:attrName>style.visibility</p:attrName>
                                        </p:attrNameLst>
                                      </p:cBhvr>
                                      <p:to>
                                        <p:strVal val="visible"/>
                                      </p:to>
                                    </p:set>
                                    <p:animEffect filter="fade" transition="in">
                                      <p:cBhvr>
                                        <p:cTn dur="500"/>
                                        <p:tgtEl>
                                          <p:spTgt spid="1096"/>
                                        </p:tgtEl>
                                      </p:cBhvr>
                                    </p:animEffect>
                                  </p:childTnLst>
                                </p:cTn>
                              </p:par>
                              <p:par>
                                <p:cTn fill="hold" nodeType="withEffect" presetClass="entr" presetID="10" presetSubtype="0">
                                  <p:stCondLst>
                                    <p:cond delay="0"/>
                                  </p:stCondLst>
                                  <p:childTnLst>
                                    <p:set>
                                      <p:cBhvr>
                                        <p:cTn dur="1" fill="hold">
                                          <p:stCondLst>
                                            <p:cond delay="0"/>
                                          </p:stCondLst>
                                        </p:cTn>
                                        <p:tgtEl>
                                          <p:spTgt spid="1097"/>
                                        </p:tgtEl>
                                        <p:attrNameLst>
                                          <p:attrName>style.visibility</p:attrName>
                                        </p:attrNameLst>
                                      </p:cBhvr>
                                      <p:to>
                                        <p:strVal val="visible"/>
                                      </p:to>
                                    </p:set>
                                    <p:animEffect filter="fade" transition="in">
                                      <p:cBhvr>
                                        <p:cTn dur="500"/>
                                        <p:tgtEl>
                                          <p:spTgt spid="1097"/>
                                        </p:tgtEl>
                                      </p:cBhvr>
                                    </p:animEffect>
                                  </p:childTnLst>
                                </p:cTn>
                              </p:par>
                              <p:par>
                                <p:cTn fill="hold" nodeType="withEffect" presetClass="entr" presetID="10" presetSubtype="0">
                                  <p:stCondLst>
                                    <p:cond delay="0"/>
                                  </p:stCondLst>
                                  <p:childTnLst>
                                    <p:set>
                                      <p:cBhvr>
                                        <p:cTn dur="1" fill="hold">
                                          <p:stCondLst>
                                            <p:cond delay="0"/>
                                          </p:stCondLst>
                                        </p:cTn>
                                        <p:tgtEl>
                                          <p:spTgt spid="1098"/>
                                        </p:tgtEl>
                                        <p:attrNameLst>
                                          <p:attrName>style.visibility</p:attrName>
                                        </p:attrNameLst>
                                      </p:cBhvr>
                                      <p:to>
                                        <p:strVal val="visible"/>
                                      </p:to>
                                    </p:set>
                                    <p:animEffect filter="fade" transition="in">
                                      <p:cBhvr>
                                        <p:cTn dur="500"/>
                                        <p:tgtEl>
                                          <p:spTgt spid="10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grpSp>
        <p:nvGrpSpPr>
          <p:cNvPr id="1103" name="Google Shape;1103;p74"/>
          <p:cNvGrpSpPr/>
          <p:nvPr/>
        </p:nvGrpSpPr>
        <p:grpSpPr>
          <a:xfrm>
            <a:off x="-13518" y="-17668"/>
            <a:ext cx="1569720" cy="1722120"/>
            <a:chOff x="-63500" y="-109804"/>
            <a:chExt cx="1206500" cy="1333500"/>
          </a:xfrm>
        </p:grpSpPr>
        <p:sp>
          <p:nvSpPr>
            <p:cNvPr id="1104" name="Google Shape;1104;p74"/>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F4B081"/>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pic>
          <p:nvPicPr>
            <p:cNvPr id="1105" name="Google Shape;1105;p74"/>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1106" name="Google Shape;1106;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50000"/>
              </a:lnSpc>
              <a:spcBef>
                <a:spcPts val="0"/>
              </a:spcBef>
              <a:spcAft>
                <a:spcPts val="0"/>
              </a:spcAft>
              <a:buClr>
                <a:srgbClr val="888888"/>
              </a:buClr>
              <a:buSzPts val="1200"/>
              <a:buFont typeface="Calibri"/>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107" name="Google Shape;1107;p74"/>
          <p:cNvSpPr txBox="1"/>
          <p:nvPr/>
        </p:nvSpPr>
        <p:spPr>
          <a:xfrm>
            <a:off x="5687856" y="-17668"/>
            <a:ext cx="1901371" cy="671851"/>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800">
                <a:solidFill>
                  <a:schemeClr val="dk1"/>
                </a:solidFill>
                <a:latin typeface="Calibri"/>
                <a:ea typeface="Calibri"/>
                <a:cs typeface="Calibri"/>
                <a:sym typeface="Calibri"/>
              </a:rPr>
              <a:t>Ví dụ</a:t>
            </a:r>
            <a:endParaRPr sz="2800">
              <a:solidFill>
                <a:schemeClr val="dk1"/>
              </a:solidFill>
              <a:latin typeface="Calibri"/>
              <a:ea typeface="Calibri"/>
              <a:cs typeface="Calibri"/>
              <a:sym typeface="Calibri"/>
            </a:endParaRPr>
          </a:p>
        </p:txBody>
      </p:sp>
      <p:sp>
        <p:nvSpPr>
          <p:cNvPr id="1108" name="Google Shape;1108;p74"/>
          <p:cNvSpPr txBox="1"/>
          <p:nvPr/>
        </p:nvSpPr>
        <p:spPr>
          <a:xfrm>
            <a:off x="-255390" y="1186957"/>
            <a:ext cx="6303969" cy="3970277"/>
          </a:xfrm>
          <a:prstGeom prst="rect">
            <a:avLst/>
          </a:prstGeom>
          <a:noFill/>
          <a:ln>
            <a:noFill/>
          </a:ln>
        </p:spPr>
        <p:txBody>
          <a:bodyPr anchorCtr="0" anchor="t" bIns="45700" lIns="91425" spcFirstLastPara="1" rIns="91425" wrap="square" tIns="45700">
            <a:spAutoFit/>
          </a:bodyPr>
          <a:lstStyle/>
          <a:p>
            <a:pPr indent="0" lvl="2" marL="914400" marR="0" rtl="0" algn="l">
              <a:lnSpc>
                <a:spcPct val="15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Chuỗi lệnh trong trường hợp</a:t>
            </a:r>
            <a:endParaRPr b="0" i="0" sz="2400" u="none" cap="none" strike="noStrike">
              <a:solidFill>
                <a:schemeClr val="dk1"/>
              </a:solidFill>
              <a:latin typeface="Calibri"/>
              <a:ea typeface="Calibri"/>
              <a:cs typeface="Calibri"/>
              <a:sym typeface="Calibri"/>
            </a:endParaRPr>
          </a:p>
          <a:p>
            <a:pPr indent="0" lvl="2" marL="914400" marR="0" rtl="0" algn="l">
              <a:lnSpc>
                <a:spcPct val="15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không forwarding:</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		lw $1, 40($6) </a:t>
            </a:r>
            <a:endParaRPr sz="1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		add $6, $2, $2 </a:t>
            </a:r>
            <a:endParaRPr sz="1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		nop </a:t>
            </a:r>
            <a:endParaRPr sz="1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		nop</a:t>
            </a:r>
            <a:endParaRPr sz="2400">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		sw $6, 50($1)</a:t>
            </a:r>
            <a:endParaRPr sz="1800">
              <a:solidFill>
                <a:schemeClr val="dk1"/>
              </a:solidFill>
              <a:latin typeface="Calibri"/>
              <a:ea typeface="Calibri"/>
              <a:cs typeface="Calibri"/>
              <a:sym typeface="Calibri"/>
            </a:endParaRPr>
          </a:p>
        </p:txBody>
      </p:sp>
      <p:pic>
        <p:nvPicPr>
          <p:cNvPr id="1109" name="Google Shape;1109;p74"/>
          <p:cNvPicPr preferRelativeResize="0"/>
          <p:nvPr/>
        </p:nvPicPr>
        <p:blipFill rotWithShape="1">
          <a:blip r:embed="rId4">
            <a:alphaModFix/>
          </a:blip>
          <a:srcRect b="0" l="0" r="0" t="0"/>
          <a:stretch/>
        </p:blipFill>
        <p:spPr>
          <a:xfrm>
            <a:off x="5458615" y="2509306"/>
            <a:ext cx="6303969" cy="2517913"/>
          </a:xfrm>
          <a:prstGeom prst="rect">
            <a:avLst/>
          </a:prstGeom>
          <a:noFill/>
          <a:ln>
            <a:noFill/>
          </a:ln>
        </p:spPr>
      </p:pic>
      <p:sp>
        <p:nvSpPr>
          <p:cNvPr id="1110" name="Google Shape;1110;p74"/>
          <p:cNvSpPr txBox="1"/>
          <p:nvPr/>
        </p:nvSpPr>
        <p:spPr>
          <a:xfrm>
            <a:off x="771342" y="5330843"/>
            <a:ext cx="7255447" cy="64629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 Thời gian thực thi = 9 × 300 = 2700 ps.</a:t>
            </a:r>
            <a:endParaRPr sz="1800">
              <a:solidFill>
                <a:schemeClr val="dk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grpSp>
        <p:nvGrpSpPr>
          <p:cNvPr id="1115" name="Google Shape;1115;p75"/>
          <p:cNvGrpSpPr/>
          <p:nvPr/>
        </p:nvGrpSpPr>
        <p:grpSpPr>
          <a:xfrm>
            <a:off x="-13518" y="-17668"/>
            <a:ext cx="1569720" cy="1722120"/>
            <a:chOff x="-63500" y="-109804"/>
            <a:chExt cx="1206500" cy="1333500"/>
          </a:xfrm>
        </p:grpSpPr>
        <p:sp>
          <p:nvSpPr>
            <p:cNvPr id="1116" name="Google Shape;1116;p75"/>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F4B08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Calibri"/>
                <a:ea typeface="Calibri"/>
                <a:cs typeface="Calibri"/>
                <a:sym typeface="Calibri"/>
              </a:endParaRPr>
            </a:p>
          </p:txBody>
        </p:sp>
        <p:pic>
          <p:nvPicPr>
            <p:cNvPr id="1117" name="Google Shape;1117;p75"/>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1118" name="Google Shape;1118;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1119" name="Google Shape;1119;p75"/>
          <p:cNvSpPr txBox="1"/>
          <p:nvPr/>
        </p:nvSpPr>
        <p:spPr>
          <a:xfrm>
            <a:off x="-174143" y="1418303"/>
            <a:ext cx="6303969" cy="2862282"/>
          </a:xfrm>
          <a:prstGeom prst="rect">
            <a:avLst/>
          </a:prstGeom>
          <a:noFill/>
          <a:ln>
            <a:noFill/>
          </a:ln>
        </p:spPr>
        <p:txBody>
          <a:bodyPr anchorCtr="0" anchor="t" bIns="45700" lIns="91425" spcFirstLastPara="1" rIns="91425" wrap="square" tIns="45700">
            <a:spAutoFit/>
          </a:bodyPr>
          <a:lstStyle/>
          <a:p>
            <a:pPr indent="0" lvl="2" marL="914400" marR="0" rtl="0" algn="l">
              <a:lnSpc>
                <a:spcPct val="15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Chuỗi lệnh trong trường hợp</a:t>
            </a:r>
            <a:endParaRPr b="0" i="0" sz="2400" u="none" cap="none" strike="noStrike">
              <a:solidFill>
                <a:schemeClr val="dk1"/>
              </a:solidFill>
              <a:latin typeface="Calibri"/>
              <a:ea typeface="Calibri"/>
              <a:cs typeface="Calibri"/>
              <a:sym typeface="Calibri"/>
            </a:endParaRPr>
          </a:p>
          <a:p>
            <a:pPr indent="0" lvl="2" marL="914400" marR="0" rtl="0" algn="l">
              <a:lnSpc>
                <a:spcPct val="15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Full - forwarding:</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		lw $1, 40($6) </a:t>
            </a:r>
            <a:endParaRPr sz="1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		add $6, $2, $2 </a:t>
            </a:r>
            <a:endParaRPr sz="1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		sw $6, 50($1)</a:t>
            </a:r>
            <a:endParaRPr sz="1800">
              <a:solidFill>
                <a:schemeClr val="dk1"/>
              </a:solidFill>
              <a:latin typeface="Calibri"/>
              <a:ea typeface="Calibri"/>
              <a:cs typeface="Calibri"/>
              <a:sym typeface="Calibri"/>
            </a:endParaRPr>
          </a:p>
        </p:txBody>
      </p:sp>
      <p:sp>
        <p:nvSpPr>
          <p:cNvPr id="1120" name="Google Shape;1120;p75"/>
          <p:cNvSpPr txBox="1"/>
          <p:nvPr/>
        </p:nvSpPr>
        <p:spPr>
          <a:xfrm>
            <a:off x="945123" y="4723027"/>
            <a:ext cx="8155333" cy="64629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 Thời gian thực thi = 7 × 400 = 2800 ps</a:t>
            </a:r>
            <a:endParaRPr sz="2400">
              <a:solidFill>
                <a:schemeClr val="dk1"/>
              </a:solidFill>
              <a:latin typeface="Calibri"/>
              <a:ea typeface="Calibri"/>
              <a:cs typeface="Calibri"/>
              <a:sym typeface="Calibri"/>
            </a:endParaRPr>
          </a:p>
        </p:txBody>
      </p:sp>
      <p:pic>
        <p:nvPicPr>
          <p:cNvPr id="1121" name="Google Shape;1121;p75"/>
          <p:cNvPicPr preferRelativeResize="0"/>
          <p:nvPr/>
        </p:nvPicPr>
        <p:blipFill rotWithShape="1">
          <a:blip r:embed="rId4">
            <a:alphaModFix/>
          </a:blip>
          <a:srcRect b="0" l="0" r="0" t="0"/>
          <a:stretch/>
        </p:blipFill>
        <p:spPr>
          <a:xfrm>
            <a:off x="5336274" y="2134973"/>
            <a:ext cx="6855725" cy="1795582"/>
          </a:xfrm>
          <a:prstGeom prst="rect">
            <a:avLst/>
          </a:prstGeom>
          <a:noFill/>
          <a:ln>
            <a:noFill/>
          </a:ln>
        </p:spPr>
      </p:pic>
      <p:sp>
        <p:nvSpPr>
          <p:cNvPr id="1122" name="Google Shape;1122;p75"/>
          <p:cNvSpPr txBox="1"/>
          <p:nvPr/>
        </p:nvSpPr>
        <p:spPr>
          <a:xfrm>
            <a:off x="5687856" y="-17668"/>
            <a:ext cx="1901371" cy="671851"/>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800">
                <a:solidFill>
                  <a:schemeClr val="dk1"/>
                </a:solidFill>
                <a:latin typeface="Calibri"/>
                <a:ea typeface="Calibri"/>
                <a:cs typeface="Calibri"/>
                <a:sym typeface="Calibri"/>
              </a:rPr>
              <a:t>Ví dụ</a:t>
            </a:r>
            <a:endParaRPr sz="2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21"/>
                                        </p:tgtEl>
                                        <p:attrNameLst>
                                          <p:attrName>style.visibility</p:attrName>
                                        </p:attrNameLst>
                                      </p:cBhvr>
                                      <p:to>
                                        <p:strVal val="visible"/>
                                      </p:to>
                                    </p:set>
                                    <p:animEffect filter="fade" transition="in">
                                      <p:cBhvr>
                                        <p:cTn dur="1000"/>
                                        <p:tgtEl>
                                          <p:spTgt spid="1121"/>
                                        </p:tgtEl>
                                      </p:cBhvr>
                                    </p:animEffect>
                                  </p:childTnLst>
                                </p:cTn>
                              </p:par>
                              <p:par>
                                <p:cTn fill="hold" nodeType="withEffect" presetClass="entr" presetID="10" presetSubtype="0">
                                  <p:stCondLst>
                                    <p:cond delay="0"/>
                                  </p:stCondLst>
                                  <p:childTnLst>
                                    <p:set>
                                      <p:cBhvr>
                                        <p:cTn dur="1" fill="hold">
                                          <p:stCondLst>
                                            <p:cond delay="0"/>
                                          </p:stCondLst>
                                        </p:cTn>
                                        <p:tgtEl>
                                          <p:spTgt spid="1119"/>
                                        </p:tgtEl>
                                        <p:attrNameLst>
                                          <p:attrName>style.visibility</p:attrName>
                                        </p:attrNameLst>
                                      </p:cBhvr>
                                      <p:to>
                                        <p:strVal val="visible"/>
                                      </p:to>
                                    </p:set>
                                    <p:animEffect filter="fade" transition="in">
                                      <p:cBhvr>
                                        <p:cTn dur="1000"/>
                                        <p:tgtEl>
                                          <p:spTgt spid="1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0"/>
                                        </p:tgtEl>
                                        <p:attrNameLst>
                                          <p:attrName>style.visibility</p:attrName>
                                        </p:attrNameLst>
                                      </p:cBhvr>
                                      <p:to>
                                        <p:strVal val="visible"/>
                                      </p:to>
                                    </p:set>
                                    <p:animEffect filter="fade" transition="in">
                                      <p:cBhvr>
                                        <p:cTn dur="2000"/>
                                        <p:tgtEl>
                                          <p:spTgt spid="1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pic>
        <p:nvPicPr>
          <p:cNvPr id="1127" name="Google Shape;1127;p76"/>
          <p:cNvPicPr preferRelativeResize="0"/>
          <p:nvPr/>
        </p:nvPicPr>
        <p:blipFill rotWithShape="1">
          <a:blip r:embed="rId3">
            <a:alphaModFix/>
          </a:blip>
          <a:srcRect b="0" l="0" r="0" t="0"/>
          <a:stretch/>
        </p:blipFill>
        <p:spPr>
          <a:xfrm>
            <a:off x="2367644" y="126999"/>
            <a:ext cx="6681106" cy="5344885"/>
          </a:xfrm>
          <a:prstGeom prst="rect">
            <a:avLst/>
          </a:prstGeom>
          <a:noFill/>
          <a:ln>
            <a:noFill/>
          </a:ln>
        </p:spPr>
      </p:pic>
      <p:grpSp>
        <p:nvGrpSpPr>
          <p:cNvPr id="1128" name="Google Shape;1128;p76"/>
          <p:cNvGrpSpPr/>
          <p:nvPr/>
        </p:nvGrpSpPr>
        <p:grpSpPr>
          <a:xfrm>
            <a:off x="3512456" y="5109028"/>
            <a:ext cx="4934857" cy="1194150"/>
            <a:chOff x="3512456" y="5109028"/>
            <a:chExt cx="4934857" cy="1194150"/>
          </a:xfrm>
        </p:grpSpPr>
        <p:grpSp>
          <p:nvGrpSpPr>
            <p:cNvPr id="1129" name="Google Shape;1129;p76"/>
            <p:cNvGrpSpPr/>
            <p:nvPr/>
          </p:nvGrpSpPr>
          <p:grpSpPr>
            <a:xfrm>
              <a:off x="3541485" y="5109028"/>
              <a:ext cx="4717143" cy="1194150"/>
              <a:chOff x="3541485" y="5297714"/>
              <a:chExt cx="4717143" cy="1194150"/>
            </a:xfrm>
          </p:grpSpPr>
          <p:sp>
            <p:nvSpPr>
              <p:cNvPr id="1130" name="Google Shape;1130;p76"/>
              <p:cNvSpPr/>
              <p:nvPr/>
            </p:nvSpPr>
            <p:spPr>
              <a:xfrm>
                <a:off x="3541485" y="5297714"/>
                <a:ext cx="4717143" cy="957942"/>
              </a:xfrm>
              <a:prstGeom prst="rect">
                <a:avLst/>
              </a:prstGeom>
              <a:solidFill>
                <a:srgbClr val="C9C9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31" name="Google Shape;1131;p76"/>
              <p:cNvSpPr/>
              <p:nvPr/>
            </p:nvSpPr>
            <p:spPr>
              <a:xfrm>
                <a:off x="3715657" y="5471884"/>
                <a:ext cx="4368800" cy="1019980"/>
              </a:xfrm>
              <a:prstGeom prst="rect">
                <a:avLst/>
              </a:prstGeom>
              <a:solidFill>
                <a:srgbClr val="2964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132" name="Google Shape;1132;p76"/>
            <p:cNvSpPr txBox="1"/>
            <p:nvPr/>
          </p:nvSpPr>
          <p:spPr>
            <a:xfrm>
              <a:off x="3512456" y="5543750"/>
              <a:ext cx="493485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FBE4D4"/>
                  </a:solidFill>
                  <a:latin typeface="Arial"/>
                  <a:ea typeface="Arial"/>
                  <a:cs typeface="Arial"/>
                  <a:sym typeface="Arial"/>
                </a:rPr>
                <a:t>CỦNG CỐ KIẾN THỨC</a:t>
              </a:r>
              <a:endParaRPr/>
            </a:p>
          </p:txBody>
        </p:sp>
      </p:grpSp>
    </p:spTree>
  </p:cSld>
  <p:clrMapOvr>
    <a:masterClrMapping/>
  </p:clrMapOvr>
  <p:transition spd="slow">
    <p:randomBar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28"/>
                                        </p:tgtEl>
                                        <p:attrNameLst>
                                          <p:attrName>style.visibility</p:attrName>
                                        </p:attrNameLst>
                                      </p:cBhvr>
                                      <p:to>
                                        <p:strVal val="visible"/>
                                      </p:to>
                                    </p:set>
                                    <p:animEffect filter="fade" transition="in">
                                      <p:cBhvr>
                                        <p:cTn dur="250"/>
                                        <p:tgtEl>
                                          <p:spTgt spid="1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pic>
        <p:nvPicPr>
          <p:cNvPr id="1137" name="Google Shape;1137;p77"/>
          <p:cNvPicPr preferRelativeResize="0"/>
          <p:nvPr/>
        </p:nvPicPr>
        <p:blipFill rotWithShape="1">
          <a:blip r:embed="rId3">
            <a:alphaModFix/>
          </a:blip>
          <a:srcRect b="0" l="0" r="0" t="0"/>
          <a:stretch/>
        </p:blipFill>
        <p:spPr>
          <a:xfrm>
            <a:off x="0" y="0"/>
            <a:ext cx="1877033" cy="1885450"/>
          </a:xfrm>
          <a:prstGeom prst="rect">
            <a:avLst/>
          </a:prstGeom>
          <a:noFill/>
          <a:ln>
            <a:noFill/>
          </a:ln>
        </p:spPr>
      </p:pic>
      <p:sp>
        <p:nvSpPr>
          <p:cNvPr id="1138" name="Google Shape;1138;p77"/>
          <p:cNvSpPr/>
          <p:nvPr/>
        </p:nvSpPr>
        <p:spPr>
          <a:xfrm>
            <a:off x="1235529" y="1477440"/>
            <a:ext cx="8532586" cy="73862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accent5"/>
              </a:buClr>
              <a:buSzPts val="2800"/>
              <a:buFont typeface="Calibri"/>
              <a:buNone/>
            </a:pPr>
            <a:r>
              <a:rPr b="1" lang="en-US" sz="2800">
                <a:solidFill>
                  <a:schemeClr val="accent5"/>
                </a:solidFill>
                <a:latin typeface="Calibri"/>
                <a:ea typeface="Calibri"/>
                <a:cs typeface="Calibri"/>
                <a:sym typeface="Calibri"/>
              </a:rPr>
              <a:t>1. Phép chia số 5 bit cần bao nhiêu lần lặp?</a:t>
            </a:r>
            <a:endParaRPr b="1" sz="2000">
              <a:solidFill>
                <a:schemeClr val="accent5"/>
              </a:solidFill>
              <a:latin typeface="Calibri"/>
              <a:ea typeface="Calibri"/>
              <a:cs typeface="Calibri"/>
              <a:sym typeface="Calibri"/>
            </a:endParaRPr>
          </a:p>
        </p:txBody>
      </p:sp>
      <p:sp>
        <p:nvSpPr>
          <p:cNvPr id="1139" name="Google Shape;1139;p77"/>
          <p:cNvSpPr/>
          <p:nvPr/>
        </p:nvSpPr>
        <p:spPr>
          <a:xfrm>
            <a:off x="1528066" y="2480402"/>
            <a:ext cx="697633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A.5</a:t>
            </a:r>
            <a:endParaRPr sz="1800">
              <a:solidFill>
                <a:schemeClr val="dk1"/>
              </a:solidFill>
              <a:latin typeface="Calibri"/>
              <a:ea typeface="Calibri"/>
              <a:cs typeface="Calibri"/>
              <a:sym typeface="Calibri"/>
            </a:endParaRPr>
          </a:p>
        </p:txBody>
      </p:sp>
      <p:sp>
        <p:nvSpPr>
          <p:cNvPr id="1140" name="Google Shape;1140;p77"/>
          <p:cNvSpPr/>
          <p:nvPr/>
        </p:nvSpPr>
        <p:spPr>
          <a:xfrm>
            <a:off x="1528064" y="3198167"/>
            <a:ext cx="697633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B.6</a:t>
            </a:r>
            <a:endParaRPr sz="1800">
              <a:solidFill>
                <a:schemeClr val="dk1"/>
              </a:solidFill>
              <a:latin typeface="Calibri"/>
              <a:ea typeface="Calibri"/>
              <a:cs typeface="Calibri"/>
              <a:sym typeface="Calibri"/>
            </a:endParaRPr>
          </a:p>
        </p:txBody>
      </p:sp>
      <p:sp>
        <p:nvSpPr>
          <p:cNvPr id="1141" name="Google Shape;1141;p77"/>
          <p:cNvSpPr/>
          <p:nvPr/>
        </p:nvSpPr>
        <p:spPr>
          <a:xfrm>
            <a:off x="1528064" y="3864012"/>
            <a:ext cx="697633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C.7</a:t>
            </a:r>
            <a:endParaRPr sz="1800">
              <a:solidFill>
                <a:schemeClr val="dk1"/>
              </a:solidFill>
              <a:latin typeface="Calibri"/>
              <a:ea typeface="Calibri"/>
              <a:cs typeface="Calibri"/>
              <a:sym typeface="Calibri"/>
            </a:endParaRPr>
          </a:p>
        </p:txBody>
      </p:sp>
      <p:sp>
        <p:nvSpPr>
          <p:cNvPr id="1142" name="Google Shape;1142;p77"/>
          <p:cNvSpPr/>
          <p:nvPr/>
        </p:nvSpPr>
        <p:spPr>
          <a:xfrm>
            <a:off x="1528064" y="4590016"/>
            <a:ext cx="697633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D.8</a:t>
            </a:r>
            <a:endParaRPr sz="1800">
              <a:solidFill>
                <a:schemeClr val="dk1"/>
              </a:solidFill>
              <a:latin typeface="Calibri"/>
              <a:ea typeface="Calibri"/>
              <a:cs typeface="Calibri"/>
              <a:sym typeface="Calibri"/>
            </a:endParaRPr>
          </a:p>
        </p:txBody>
      </p:sp>
      <p:sp>
        <p:nvSpPr>
          <p:cNvPr id="1143" name="Google Shape;1143;p77"/>
          <p:cNvSpPr/>
          <p:nvPr/>
        </p:nvSpPr>
        <p:spPr>
          <a:xfrm>
            <a:off x="1468073" y="3198167"/>
            <a:ext cx="408960" cy="401506"/>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pic>
        <p:nvPicPr>
          <p:cNvPr id="1148" name="Google Shape;1148;p78"/>
          <p:cNvPicPr preferRelativeResize="0"/>
          <p:nvPr/>
        </p:nvPicPr>
        <p:blipFill rotWithShape="1">
          <a:blip r:embed="rId3">
            <a:alphaModFix/>
          </a:blip>
          <a:srcRect b="0" l="0" r="0" t="0"/>
          <a:stretch/>
        </p:blipFill>
        <p:spPr>
          <a:xfrm>
            <a:off x="0" y="0"/>
            <a:ext cx="1877033" cy="1885450"/>
          </a:xfrm>
          <a:prstGeom prst="rect">
            <a:avLst/>
          </a:prstGeom>
          <a:noFill/>
          <a:ln>
            <a:noFill/>
          </a:ln>
        </p:spPr>
      </p:pic>
      <p:sp>
        <p:nvSpPr>
          <p:cNvPr id="1149" name="Google Shape;1149;p78"/>
          <p:cNvSpPr/>
          <p:nvPr/>
        </p:nvSpPr>
        <p:spPr>
          <a:xfrm>
            <a:off x="1322614" y="1182329"/>
            <a:ext cx="8663214" cy="64629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accent5"/>
              </a:buClr>
              <a:buSzPts val="2400"/>
              <a:buFont typeface="Calibri"/>
              <a:buNone/>
            </a:pPr>
            <a:r>
              <a:rPr b="1" lang="en-US" sz="2400">
                <a:solidFill>
                  <a:schemeClr val="accent5"/>
                </a:solidFill>
                <a:latin typeface="Calibri"/>
                <a:ea typeface="Calibri"/>
                <a:cs typeface="Calibri"/>
                <a:sym typeface="Calibri"/>
              </a:rPr>
              <a:t>2. Chọn phát biểu SAI trong các phát biểu sau:</a:t>
            </a:r>
            <a:endParaRPr b="1" sz="1800">
              <a:solidFill>
                <a:schemeClr val="accent5"/>
              </a:solidFill>
              <a:latin typeface="Calibri"/>
              <a:ea typeface="Calibri"/>
              <a:cs typeface="Calibri"/>
              <a:sym typeface="Calibri"/>
            </a:endParaRPr>
          </a:p>
        </p:txBody>
      </p:sp>
      <p:sp>
        <p:nvSpPr>
          <p:cNvPr id="1150" name="Google Shape;1150;p78"/>
          <p:cNvSpPr/>
          <p:nvPr/>
        </p:nvSpPr>
        <p:spPr>
          <a:xfrm>
            <a:off x="957943" y="2234127"/>
            <a:ext cx="11234057"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A. Dấu của thương sẽ âm nếu dấu của số chia và bị chia ngược nhau </a:t>
            </a:r>
            <a:endParaRPr sz="1800">
              <a:solidFill>
                <a:schemeClr val="dk1"/>
              </a:solidFill>
              <a:latin typeface="Calibri"/>
              <a:ea typeface="Calibri"/>
              <a:cs typeface="Calibri"/>
              <a:sym typeface="Calibri"/>
            </a:endParaRPr>
          </a:p>
        </p:txBody>
      </p:sp>
      <p:sp>
        <p:nvSpPr>
          <p:cNvPr id="1151" name="Google Shape;1151;p78"/>
          <p:cNvSpPr/>
          <p:nvPr/>
        </p:nvSpPr>
        <p:spPr>
          <a:xfrm>
            <a:off x="957943" y="2909628"/>
            <a:ext cx="990549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B. Dấu của số dư được xác định qua công thức</a:t>
            </a:r>
            <a:endParaRPr sz="24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	 Số dư = Số bị chia – (Thương × Số chia) </a:t>
            </a:r>
            <a:endParaRPr sz="1800">
              <a:solidFill>
                <a:schemeClr val="dk1"/>
              </a:solidFill>
              <a:latin typeface="Calibri"/>
              <a:ea typeface="Calibri"/>
              <a:cs typeface="Calibri"/>
              <a:sym typeface="Calibri"/>
            </a:endParaRPr>
          </a:p>
        </p:txBody>
      </p:sp>
      <p:sp>
        <p:nvSpPr>
          <p:cNvPr id="1152" name="Google Shape;1152;p78"/>
          <p:cNvSpPr/>
          <p:nvPr/>
        </p:nvSpPr>
        <p:spPr>
          <a:xfrm>
            <a:off x="938516" y="3948374"/>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C. Lệnh thực hiện phép chia không dấu trong MIPS là div</a:t>
            </a:r>
            <a:endParaRPr sz="1800">
              <a:solidFill>
                <a:schemeClr val="dk1"/>
              </a:solidFill>
              <a:latin typeface="Calibri"/>
              <a:ea typeface="Calibri"/>
              <a:cs typeface="Calibri"/>
              <a:sym typeface="Calibri"/>
            </a:endParaRPr>
          </a:p>
        </p:txBody>
      </p:sp>
      <p:sp>
        <p:nvSpPr>
          <p:cNvPr id="1153" name="Google Shape;1153;p78"/>
          <p:cNvSpPr/>
          <p:nvPr/>
        </p:nvSpPr>
        <p:spPr>
          <a:xfrm>
            <a:off x="957943" y="4617788"/>
            <a:ext cx="990549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D. Phần cứng thực hiện phép chia 2 số 16 bit phải có ALU xử lý các phép toán 32 bit</a:t>
            </a:r>
            <a:endParaRPr sz="1800">
              <a:solidFill>
                <a:schemeClr val="dk1"/>
              </a:solidFill>
              <a:latin typeface="Calibri"/>
              <a:ea typeface="Calibri"/>
              <a:cs typeface="Calibri"/>
              <a:sym typeface="Calibri"/>
            </a:endParaRPr>
          </a:p>
        </p:txBody>
      </p:sp>
      <p:sp>
        <p:nvSpPr>
          <p:cNvPr id="1154" name="Google Shape;1154;p78"/>
          <p:cNvSpPr/>
          <p:nvPr/>
        </p:nvSpPr>
        <p:spPr>
          <a:xfrm>
            <a:off x="938516" y="3948374"/>
            <a:ext cx="409478" cy="461624"/>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pic>
        <p:nvPicPr>
          <p:cNvPr id="1159" name="Google Shape;1159;p79"/>
          <p:cNvPicPr preferRelativeResize="0"/>
          <p:nvPr/>
        </p:nvPicPr>
        <p:blipFill rotWithShape="1">
          <a:blip r:embed="rId3">
            <a:alphaModFix/>
          </a:blip>
          <a:srcRect b="0" l="0" r="0" t="0"/>
          <a:stretch/>
        </p:blipFill>
        <p:spPr>
          <a:xfrm>
            <a:off x="0" y="0"/>
            <a:ext cx="1877033" cy="1885450"/>
          </a:xfrm>
          <a:prstGeom prst="rect">
            <a:avLst/>
          </a:prstGeom>
          <a:noFill/>
          <a:ln>
            <a:noFill/>
          </a:ln>
        </p:spPr>
      </p:pic>
      <p:sp>
        <p:nvSpPr>
          <p:cNvPr id="1160" name="Google Shape;1160;p79"/>
          <p:cNvSpPr/>
          <p:nvPr/>
        </p:nvSpPr>
        <p:spPr>
          <a:xfrm>
            <a:off x="1191258" y="1170691"/>
            <a:ext cx="10579100" cy="138495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accent5"/>
              </a:buClr>
              <a:buSzPts val="2800"/>
              <a:buFont typeface="Calibri"/>
              <a:buNone/>
            </a:pPr>
            <a:r>
              <a:rPr b="1" lang="en-US" sz="2800">
                <a:solidFill>
                  <a:schemeClr val="accent5"/>
                </a:solidFill>
                <a:latin typeface="Calibri"/>
                <a:ea typeface="Calibri"/>
                <a:cs typeface="Calibri"/>
                <a:sym typeface="Calibri"/>
              </a:rPr>
              <a:t>3. Trong các câu lệnh s</a:t>
            </a:r>
            <a:r>
              <a:rPr b="1" i="1" lang="en-US" sz="2800">
                <a:solidFill>
                  <a:schemeClr val="accent5"/>
                </a:solidFill>
                <a:latin typeface="Calibri"/>
                <a:ea typeface="Calibri"/>
                <a:cs typeface="Calibri"/>
                <a:sym typeface="Calibri"/>
              </a:rPr>
              <a:t>a</a:t>
            </a:r>
            <a:r>
              <a:rPr b="1" lang="en-US" sz="2800">
                <a:solidFill>
                  <a:schemeClr val="accent5"/>
                </a:solidFill>
                <a:latin typeface="Calibri"/>
                <a:ea typeface="Calibri"/>
                <a:cs typeface="Calibri"/>
                <a:sym typeface="Calibri"/>
              </a:rPr>
              <a:t>u, câu lệnh nào có tín hiệu ALUSrc = 1 ?</a:t>
            </a:r>
            <a:endParaRPr b="1" sz="2000">
              <a:solidFill>
                <a:schemeClr val="accent5"/>
              </a:solidFill>
              <a:latin typeface="Calibri"/>
              <a:ea typeface="Calibri"/>
              <a:cs typeface="Calibri"/>
              <a:sym typeface="Calibri"/>
            </a:endParaRPr>
          </a:p>
        </p:txBody>
      </p:sp>
      <p:sp>
        <p:nvSpPr>
          <p:cNvPr id="1161" name="Google Shape;1161;p79"/>
          <p:cNvSpPr/>
          <p:nvPr/>
        </p:nvSpPr>
        <p:spPr>
          <a:xfrm>
            <a:off x="1528064" y="2509789"/>
            <a:ext cx="1048299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A. lw</a:t>
            </a:r>
            <a:endParaRPr sz="2400">
              <a:solidFill>
                <a:schemeClr val="dk1"/>
              </a:solidFill>
              <a:latin typeface="Calibri"/>
              <a:ea typeface="Calibri"/>
              <a:cs typeface="Calibri"/>
              <a:sym typeface="Calibri"/>
            </a:endParaRPr>
          </a:p>
        </p:txBody>
      </p:sp>
      <p:sp>
        <p:nvSpPr>
          <p:cNvPr id="1162" name="Google Shape;1162;p79"/>
          <p:cNvSpPr/>
          <p:nvPr/>
        </p:nvSpPr>
        <p:spPr>
          <a:xfrm>
            <a:off x="1528064" y="3225839"/>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B. beq</a:t>
            </a:r>
            <a:endParaRPr sz="1800">
              <a:solidFill>
                <a:schemeClr val="dk1"/>
              </a:solidFill>
              <a:latin typeface="Calibri"/>
              <a:ea typeface="Calibri"/>
              <a:cs typeface="Calibri"/>
              <a:sym typeface="Calibri"/>
            </a:endParaRPr>
          </a:p>
        </p:txBody>
      </p:sp>
      <p:sp>
        <p:nvSpPr>
          <p:cNvPr id="1163" name="Google Shape;1163;p79"/>
          <p:cNvSpPr/>
          <p:nvPr/>
        </p:nvSpPr>
        <p:spPr>
          <a:xfrm>
            <a:off x="1528063" y="3973166"/>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C. or</a:t>
            </a:r>
            <a:endParaRPr sz="1800">
              <a:solidFill>
                <a:schemeClr val="dk1"/>
              </a:solidFill>
              <a:latin typeface="Calibri"/>
              <a:ea typeface="Calibri"/>
              <a:cs typeface="Calibri"/>
              <a:sym typeface="Calibri"/>
            </a:endParaRPr>
          </a:p>
        </p:txBody>
      </p:sp>
      <p:sp>
        <p:nvSpPr>
          <p:cNvPr id="1164" name="Google Shape;1164;p79"/>
          <p:cNvSpPr/>
          <p:nvPr/>
        </p:nvSpPr>
        <p:spPr>
          <a:xfrm>
            <a:off x="1528063" y="4715040"/>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D. add</a:t>
            </a:r>
            <a:endParaRPr sz="1800">
              <a:solidFill>
                <a:schemeClr val="dk1"/>
              </a:solidFill>
              <a:latin typeface="Calibri"/>
              <a:ea typeface="Calibri"/>
              <a:cs typeface="Calibri"/>
              <a:sym typeface="Calibri"/>
            </a:endParaRPr>
          </a:p>
        </p:txBody>
      </p:sp>
      <p:sp>
        <p:nvSpPr>
          <p:cNvPr id="1165" name="Google Shape;1165;p79"/>
          <p:cNvSpPr/>
          <p:nvPr/>
        </p:nvSpPr>
        <p:spPr>
          <a:xfrm>
            <a:off x="1528063" y="2509789"/>
            <a:ext cx="348970" cy="37504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grpSp>
        <p:nvGrpSpPr>
          <p:cNvPr id="288" name="Google Shape;288;p8"/>
          <p:cNvGrpSpPr/>
          <p:nvPr/>
        </p:nvGrpSpPr>
        <p:grpSpPr>
          <a:xfrm>
            <a:off x="-13518" y="-17668"/>
            <a:ext cx="1569720" cy="1722120"/>
            <a:chOff x="-63500" y="-109804"/>
            <a:chExt cx="1206500" cy="1333500"/>
          </a:xfrm>
        </p:grpSpPr>
        <p:sp>
          <p:nvSpPr>
            <p:cNvPr id="289" name="Google Shape;289;p8"/>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290" name="Google Shape;290;p8"/>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291" name="Google Shape;291;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292" name="Google Shape;292;p8"/>
          <p:cNvSpPr txBox="1"/>
          <p:nvPr/>
        </p:nvSpPr>
        <p:spPr>
          <a:xfrm>
            <a:off x="758610" y="1002560"/>
            <a:ext cx="3741362"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833C0B"/>
              </a:buClr>
              <a:buSzPts val="3000"/>
              <a:buFont typeface="Calibri"/>
              <a:buNone/>
            </a:pPr>
            <a:r>
              <a:rPr b="1" i="0" lang="en-US" sz="3000" u="none" cap="none" strike="noStrike">
                <a:solidFill>
                  <a:srgbClr val="833C0B"/>
                </a:solidFill>
                <a:latin typeface="Calibri"/>
                <a:ea typeface="Calibri"/>
                <a:cs typeface="Calibri"/>
                <a:sym typeface="Calibri"/>
              </a:rPr>
              <a:t>Ví dụ:</a:t>
            </a:r>
            <a:endParaRPr/>
          </a:p>
        </p:txBody>
      </p:sp>
      <p:sp>
        <p:nvSpPr>
          <p:cNvPr id="293" name="Google Shape;293;p8"/>
          <p:cNvSpPr txBox="1"/>
          <p:nvPr/>
        </p:nvSpPr>
        <p:spPr>
          <a:xfrm>
            <a:off x="6737606" y="1013348"/>
            <a:ext cx="4616194"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833C0B"/>
              </a:buClr>
              <a:buSzPts val="3000"/>
              <a:buFont typeface="Calibri"/>
              <a:buNone/>
            </a:pPr>
            <a:r>
              <a:rPr b="1" i="0" lang="en-US" sz="3000" u="none" cap="none" strike="noStrike">
                <a:solidFill>
                  <a:srgbClr val="833C0B"/>
                </a:solidFill>
                <a:latin typeface="Calibri"/>
                <a:ea typeface="Calibri"/>
                <a:cs typeface="Calibri"/>
                <a:sym typeface="Calibri"/>
              </a:rPr>
              <a:t>Bài giải</a:t>
            </a:r>
            <a:endParaRPr b="1" i="0" sz="3000" u="none" cap="none" strike="noStrike">
              <a:solidFill>
                <a:srgbClr val="833C0B"/>
              </a:solidFill>
              <a:latin typeface="Calibri"/>
              <a:ea typeface="Calibri"/>
              <a:cs typeface="Calibri"/>
              <a:sym typeface="Calibri"/>
            </a:endParaRPr>
          </a:p>
        </p:txBody>
      </p:sp>
      <p:cxnSp>
        <p:nvCxnSpPr>
          <p:cNvPr id="294" name="Google Shape;294;p8"/>
          <p:cNvCxnSpPr/>
          <p:nvPr/>
        </p:nvCxnSpPr>
        <p:spPr>
          <a:xfrm>
            <a:off x="4991088" y="885388"/>
            <a:ext cx="0" cy="5442766"/>
          </a:xfrm>
          <a:prstGeom prst="straightConnector1">
            <a:avLst/>
          </a:prstGeom>
          <a:noFill/>
          <a:ln cap="flat" cmpd="sng" w="57150">
            <a:solidFill>
              <a:srgbClr val="FF0000"/>
            </a:solidFill>
            <a:prstDash val="solid"/>
            <a:round/>
            <a:headEnd len="sm" w="sm" type="none"/>
            <a:tailEnd len="sm" w="sm" type="none"/>
          </a:ln>
        </p:spPr>
      </p:cxnSp>
      <p:sp>
        <p:nvSpPr>
          <p:cNvPr id="295" name="Google Shape;295;p8"/>
          <p:cNvSpPr txBox="1"/>
          <p:nvPr/>
        </p:nvSpPr>
        <p:spPr>
          <a:xfrm>
            <a:off x="299268" y="1984544"/>
            <a:ext cx="469182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Calibri"/>
              <a:buNone/>
            </a:pPr>
            <a:r>
              <a:rPr b="1" i="0" lang="en-US" sz="3000" u="none" cap="none" strike="noStrike">
                <a:solidFill>
                  <a:srgbClr val="000000"/>
                </a:solidFill>
                <a:latin typeface="Calibri"/>
                <a:ea typeface="Calibri"/>
                <a:cs typeface="Calibri"/>
                <a:sym typeface="Calibri"/>
              </a:rPr>
              <a:t>Thực hiện phép tính:</a:t>
            </a:r>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Arial"/>
                <a:ea typeface="Arial"/>
                <a:cs typeface="Arial"/>
                <a:sym typeface="Arial"/>
              </a:rPr>
              <a:t>6</a:t>
            </a:r>
            <a:r>
              <a:rPr b="1" baseline="-25000" i="0" lang="en-US" sz="3000" u="none" cap="none" strike="noStrike">
                <a:solidFill>
                  <a:srgbClr val="000000"/>
                </a:solidFill>
                <a:latin typeface="Arial"/>
                <a:ea typeface="Arial"/>
                <a:cs typeface="Arial"/>
                <a:sym typeface="Arial"/>
              </a:rPr>
              <a:t>10</a:t>
            </a:r>
            <a:r>
              <a:rPr b="1" i="0" lang="en-US" sz="3000" u="none" cap="none" strike="noStrike">
                <a:solidFill>
                  <a:srgbClr val="000000"/>
                </a:solidFill>
                <a:latin typeface="Arial"/>
                <a:ea typeface="Arial"/>
                <a:cs typeface="Arial"/>
                <a:sym typeface="Arial"/>
              </a:rPr>
              <a:t> - 5</a:t>
            </a:r>
            <a:r>
              <a:rPr b="1" baseline="-25000" i="0" lang="en-US" sz="3000" u="none" cap="none" strike="noStrike">
                <a:solidFill>
                  <a:srgbClr val="000000"/>
                </a:solidFill>
                <a:latin typeface="Arial"/>
                <a:ea typeface="Arial"/>
                <a:cs typeface="Arial"/>
                <a:sym typeface="Arial"/>
              </a:rPr>
              <a:t>10</a:t>
            </a:r>
            <a:endParaRPr b="1" i="0" sz="3000" u="none" cap="none" strike="noStrike">
              <a:solidFill>
                <a:srgbClr val="000000"/>
              </a:solidFill>
              <a:latin typeface="Calibri"/>
              <a:ea typeface="Calibri"/>
              <a:cs typeface="Calibri"/>
              <a:sym typeface="Calibri"/>
            </a:endParaRPr>
          </a:p>
        </p:txBody>
      </p:sp>
      <p:sp>
        <p:nvSpPr>
          <p:cNvPr id="296" name="Google Shape;296;p8"/>
          <p:cNvSpPr txBox="1"/>
          <p:nvPr/>
        </p:nvSpPr>
        <p:spPr>
          <a:xfrm>
            <a:off x="398884" y="3428193"/>
            <a:ext cx="4492588"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6</a:t>
            </a:r>
            <a:r>
              <a:rPr b="1" baseline="-25000" i="0" lang="en-US" sz="2400" u="none" cap="none" strike="noStrike">
                <a:solidFill>
                  <a:srgbClr val="000000"/>
                </a:solidFill>
                <a:latin typeface="Arial"/>
                <a:ea typeface="Arial"/>
                <a:cs typeface="Arial"/>
                <a:sym typeface="Arial"/>
              </a:rPr>
              <a:t>10</a:t>
            </a:r>
            <a:r>
              <a:rPr b="0" baseline="-25000" i="0" lang="en-US" sz="2400" u="none" cap="none" strike="noStrike">
                <a:solidFill>
                  <a:srgbClr val="000000"/>
                </a:solidFill>
                <a:latin typeface="Arial"/>
                <a:ea typeface="Arial"/>
                <a:cs typeface="Arial"/>
                <a:sym typeface="Arial"/>
              </a:rPr>
              <a:t> </a:t>
            </a:r>
            <a:r>
              <a:rPr b="0" i="0" lang="en-US" sz="2400" u="none" cap="none" strike="noStrike">
                <a:solidFill>
                  <a:srgbClr val="000000"/>
                </a:solidFill>
                <a:latin typeface="Arial"/>
                <a:ea typeface="Arial"/>
                <a:cs typeface="Arial"/>
                <a:sym typeface="Arial"/>
              </a:rPr>
              <a:t>:	</a:t>
            </a:r>
            <a:r>
              <a:rPr b="1" i="0" lang="en-US" sz="2400" u="none" cap="none" strike="noStrike">
                <a:solidFill>
                  <a:srgbClr val="FF0000"/>
                </a:solidFill>
                <a:latin typeface="Arial"/>
                <a:ea typeface="Arial"/>
                <a:cs typeface="Arial"/>
                <a:sym typeface="Arial"/>
              </a:rPr>
              <a:t>110</a:t>
            </a:r>
            <a:r>
              <a:rPr b="1" baseline="-25000" i="0" lang="en-US" sz="2400" u="none" cap="none" strike="noStrike">
                <a:solidFill>
                  <a:srgbClr val="FF0000"/>
                </a:solidFill>
                <a:latin typeface="Arial"/>
                <a:ea typeface="Arial"/>
                <a:cs typeface="Arial"/>
                <a:sym typeface="Arial"/>
              </a:rPr>
              <a:t>2</a:t>
            </a:r>
            <a:endParaRPr b="1" i="1" sz="24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5</a:t>
            </a:r>
            <a:r>
              <a:rPr b="1" baseline="-25000" i="0" lang="en-US" sz="2400" u="none" cap="none" strike="noStrike">
                <a:solidFill>
                  <a:srgbClr val="000000"/>
                </a:solidFill>
                <a:latin typeface="Arial"/>
                <a:ea typeface="Arial"/>
                <a:cs typeface="Arial"/>
                <a:sym typeface="Arial"/>
              </a:rPr>
              <a:t>10</a:t>
            </a:r>
            <a:r>
              <a:rPr b="0" baseline="-25000" i="0" lang="en-US" sz="2400" u="none" cap="none" strike="noStrike">
                <a:solidFill>
                  <a:srgbClr val="000000"/>
                </a:solidFill>
                <a:latin typeface="Arial"/>
                <a:ea typeface="Arial"/>
                <a:cs typeface="Arial"/>
                <a:sym typeface="Arial"/>
              </a:rPr>
              <a:t> </a:t>
            </a:r>
            <a:r>
              <a:rPr b="0" i="0" lang="en-US" sz="2400" u="none" cap="none" strike="noStrike">
                <a:solidFill>
                  <a:srgbClr val="000000"/>
                </a:solidFill>
                <a:latin typeface="Arial"/>
                <a:ea typeface="Arial"/>
                <a:cs typeface="Arial"/>
                <a:sym typeface="Arial"/>
              </a:rPr>
              <a:t>:	</a:t>
            </a:r>
            <a:r>
              <a:rPr b="1" i="0" lang="en-US" sz="2400" u="none" cap="none" strike="noStrike">
                <a:solidFill>
                  <a:srgbClr val="FF0000"/>
                </a:solidFill>
                <a:latin typeface="Arial"/>
                <a:ea typeface="Arial"/>
                <a:cs typeface="Arial"/>
                <a:sym typeface="Arial"/>
              </a:rPr>
              <a:t>101</a:t>
            </a:r>
            <a:r>
              <a:rPr b="1" baseline="-25000" i="0" lang="en-US" sz="2400" u="none" cap="none" strike="noStrike">
                <a:solidFill>
                  <a:srgbClr val="FF0000"/>
                </a:solidFill>
                <a:latin typeface="Arial"/>
                <a:ea typeface="Arial"/>
                <a:cs typeface="Arial"/>
                <a:sym typeface="Arial"/>
              </a:rPr>
              <a:t>2</a:t>
            </a:r>
            <a:endParaRPr b="1" i="1" sz="2400" u="none" cap="none" strike="noStrike">
              <a:solidFill>
                <a:srgbClr val="FF0000"/>
              </a:solidFill>
              <a:latin typeface="Calibri"/>
              <a:ea typeface="Calibri"/>
              <a:cs typeface="Calibri"/>
              <a:sym typeface="Calibri"/>
            </a:endParaRPr>
          </a:p>
        </p:txBody>
      </p:sp>
      <p:sp>
        <p:nvSpPr>
          <p:cNvPr id="297" name="Google Shape;297;p8"/>
          <p:cNvSpPr txBox="1"/>
          <p:nvPr/>
        </p:nvSpPr>
        <p:spPr>
          <a:xfrm>
            <a:off x="7200913" y="1852696"/>
            <a:ext cx="3031116" cy="2295021"/>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	</a:t>
            </a:r>
            <a:r>
              <a:rPr b="0" i="0" lang="en-US" sz="7200" u="none" cap="none" strike="noStrike">
                <a:solidFill>
                  <a:srgbClr val="000000"/>
                </a:solidFill>
                <a:latin typeface="Calibri"/>
                <a:ea typeface="Calibri"/>
                <a:cs typeface="Calibri"/>
                <a:sym typeface="Calibri"/>
              </a:rPr>
              <a:t>110</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7200"/>
              <a:buFont typeface="Arial"/>
              <a:buNone/>
            </a:pPr>
            <a:r>
              <a:rPr b="0" i="0" lang="en-US" sz="7200" u="none" cap="none" strike="noStrike">
                <a:solidFill>
                  <a:srgbClr val="000000"/>
                </a:solidFill>
                <a:latin typeface="Calibri"/>
                <a:ea typeface="Calibri"/>
                <a:cs typeface="Calibri"/>
                <a:sym typeface="Calibri"/>
              </a:rPr>
              <a:t>	101</a:t>
            </a:r>
            <a:endParaRPr b="0" i="0" sz="1800" u="none" cap="none" strike="noStrike">
              <a:solidFill>
                <a:srgbClr val="000000"/>
              </a:solidFill>
              <a:latin typeface="Arial"/>
              <a:ea typeface="Arial"/>
              <a:cs typeface="Arial"/>
              <a:sym typeface="Arial"/>
            </a:endParaRPr>
          </a:p>
        </p:txBody>
      </p:sp>
      <p:cxnSp>
        <p:nvCxnSpPr>
          <p:cNvPr id="298" name="Google Shape;298;p8"/>
          <p:cNvCxnSpPr/>
          <p:nvPr/>
        </p:nvCxnSpPr>
        <p:spPr>
          <a:xfrm>
            <a:off x="7482068" y="4090648"/>
            <a:ext cx="2257064" cy="0"/>
          </a:xfrm>
          <a:prstGeom prst="straightConnector1">
            <a:avLst/>
          </a:prstGeom>
          <a:noFill/>
          <a:ln cap="flat" cmpd="sng" w="9525">
            <a:solidFill>
              <a:schemeClr val="dk1"/>
            </a:solidFill>
            <a:prstDash val="solid"/>
            <a:miter lim="800000"/>
            <a:headEnd len="sm" w="sm" type="none"/>
            <a:tailEnd len="sm" w="sm" type="none"/>
          </a:ln>
        </p:spPr>
      </p:cxnSp>
      <p:sp>
        <p:nvSpPr>
          <p:cNvPr id="299" name="Google Shape;299;p8"/>
          <p:cNvSpPr txBox="1"/>
          <p:nvPr/>
        </p:nvSpPr>
        <p:spPr>
          <a:xfrm>
            <a:off x="8134709" y="4090648"/>
            <a:ext cx="1604423" cy="110584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7200"/>
              <a:buFont typeface="Arial"/>
              <a:buNone/>
            </a:pPr>
            <a:r>
              <a:rPr b="0" i="0" lang="en-US" sz="7200" u="none" cap="none" strike="noStrike">
                <a:solidFill>
                  <a:srgbClr val="000000"/>
                </a:solidFill>
                <a:latin typeface="Calibri"/>
                <a:ea typeface="Calibri"/>
                <a:cs typeface="Calibri"/>
                <a:sym typeface="Calibri"/>
              </a:rPr>
              <a:t>001</a:t>
            </a:r>
            <a:endParaRPr b="0" i="0" sz="16600" u="none" cap="none" strike="noStrike">
              <a:solidFill>
                <a:srgbClr val="000000"/>
              </a:solidFill>
              <a:latin typeface="Calibri"/>
              <a:ea typeface="Calibri"/>
              <a:cs typeface="Calibri"/>
              <a:sym typeface="Calibri"/>
            </a:endParaRPr>
          </a:p>
        </p:txBody>
      </p:sp>
      <p:sp>
        <p:nvSpPr>
          <p:cNvPr id="300" name="Google Shape;300;p8"/>
          <p:cNvSpPr txBox="1"/>
          <p:nvPr/>
        </p:nvSpPr>
        <p:spPr>
          <a:xfrm>
            <a:off x="7731059" y="2501603"/>
            <a:ext cx="40365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alibri"/>
              <a:buNone/>
            </a:pPr>
            <a:r>
              <a:rPr b="1" lang="en-US" sz="4000">
                <a:solidFill>
                  <a:srgbClr val="000000"/>
                </a:solidFill>
                <a:latin typeface="Calibri"/>
                <a:ea typeface="Calibri"/>
                <a:cs typeface="Calibri"/>
                <a:sym typeface="Calibri"/>
              </a:rPr>
              <a:t>-</a:t>
            </a:r>
            <a:endParaRPr b="1" i="0" sz="4000" u="none" cap="none" strike="noStrike">
              <a:solidFill>
                <a:srgbClr val="000000"/>
              </a:solidFill>
              <a:latin typeface="Arial"/>
              <a:ea typeface="Arial"/>
              <a:cs typeface="Arial"/>
              <a:sym typeface="Arial"/>
            </a:endParaRPr>
          </a:p>
        </p:txBody>
      </p:sp>
      <p:sp>
        <p:nvSpPr>
          <p:cNvPr id="301" name="Google Shape;301;p8"/>
          <p:cNvSpPr txBox="1"/>
          <p:nvPr/>
        </p:nvSpPr>
        <p:spPr>
          <a:xfrm>
            <a:off x="8425975" y="263896"/>
            <a:ext cx="3773873" cy="738664"/>
          </a:xfrm>
          <a:prstGeom prst="rect">
            <a:avLst/>
          </a:prstGeom>
          <a:solidFill>
            <a:srgbClr val="B4C7E7"/>
          </a:solid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Clr>
                <a:srgbClr val="000000"/>
              </a:buClr>
              <a:buSzPts val="2800"/>
              <a:buFont typeface="Calibri"/>
              <a:buNone/>
            </a:pPr>
            <a:r>
              <a:rPr b="1" lang="en-US" sz="2800">
                <a:solidFill>
                  <a:srgbClr val="000000"/>
                </a:solidFill>
                <a:latin typeface="Calibri"/>
                <a:ea typeface="Calibri"/>
                <a:cs typeface="Calibri"/>
                <a:sym typeface="Calibri"/>
              </a:rPr>
              <a:t>2</a:t>
            </a:r>
            <a:r>
              <a:rPr b="1" i="0" lang="en-US" sz="2800" u="none" cap="none" strike="noStrike">
                <a:solidFill>
                  <a:srgbClr val="000000"/>
                </a:solidFill>
                <a:latin typeface="Calibri"/>
                <a:ea typeface="Calibri"/>
                <a:cs typeface="Calibri"/>
                <a:sym typeface="Calibri"/>
              </a:rPr>
              <a:t>. Phép trừ</a:t>
            </a:r>
            <a:endParaRPr b="1" i="0" sz="28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5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5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5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xEl>
                                              <p:pRg end="0" st="0"/>
                                            </p:txEl>
                                          </p:spTgt>
                                        </p:tgtEl>
                                        <p:attrNameLst>
                                          <p:attrName>style.visibility</p:attrName>
                                        </p:attrNameLst>
                                      </p:cBhvr>
                                      <p:to>
                                        <p:strVal val="visible"/>
                                      </p:to>
                                    </p:set>
                                    <p:animEffect filter="fade" transition="in">
                                      <p:cBhvr>
                                        <p:cTn dur="500"/>
                                        <p:tgtEl>
                                          <p:spTgt spid="2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xEl>
                                              <p:pRg end="1" st="1"/>
                                            </p:txEl>
                                          </p:spTgt>
                                        </p:tgtEl>
                                        <p:attrNameLst>
                                          <p:attrName>style.visibility</p:attrName>
                                        </p:attrNameLst>
                                      </p:cBhvr>
                                      <p:to>
                                        <p:strVal val="visible"/>
                                      </p:to>
                                    </p:set>
                                    <p:animEffect filter="fade" transition="in">
                                      <p:cBhvr>
                                        <p:cTn dur="500"/>
                                        <p:tgtEl>
                                          <p:spTgt spid="2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xEl>
                                              <p:pRg end="2" st="2"/>
                                            </p:txEl>
                                          </p:spTgt>
                                        </p:tgtEl>
                                        <p:attrNameLst>
                                          <p:attrName>style.visibility</p:attrName>
                                        </p:attrNameLst>
                                      </p:cBhvr>
                                      <p:to>
                                        <p:strVal val="visible"/>
                                      </p:to>
                                    </p:set>
                                    <p:animEffect filter="fade" transition="in">
                                      <p:cBhvr>
                                        <p:cTn dur="500"/>
                                        <p:tgtEl>
                                          <p:spTgt spid="2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822"/>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pic>
        <p:nvPicPr>
          <p:cNvPr id="1170" name="Google Shape;1170;p80"/>
          <p:cNvPicPr preferRelativeResize="0"/>
          <p:nvPr/>
        </p:nvPicPr>
        <p:blipFill rotWithShape="1">
          <a:blip r:embed="rId3">
            <a:alphaModFix/>
          </a:blip>
          <a:srcRect b="0" l="0" r="0" t="0"/>
          <a:stretch/>
        </p:blipFill>
        <p:spPr>
          <a:xfrm>
            <a:off x="0" y="0"/>
            <a:ext cx="1877033" cy="1885450"/>
          </a:xfrm>
          <a:prstGeom prst="rect">
            <a:avLst/>
          </a:prstGeom>
          <a:noFill/>
          <a:ln>
            <a:noFill/>
          </a:ln>
        </p:spPr>
      </p:pic>
      <p:sp>
        <p:nvSpPr>
          <p:cNvPr id="1171" name="Google Shape;1171;p80"/>
          <p:cNvSpPr/>
          <p:nvPr/>
        </p:nvSpPr>
        <p:spPr>
          <a:xfrm>
            <a:off x="1205772" y="1482625"/>
            <a:ext cx="10550071" cy="138495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accent5"/>
              </a:buClr>
              <a:buSzPts val="2800"/>
              <a:buFont typeface="Calibri"/>
              <a:buNone/>
            </a:pPr>
            <a:r>
              <a:rPr b="1" lang="en-US" sz="2800">
                <a:solidFill>
                  <a:schemeClr val="accent5"/>
                </a:solidFill>
                <a:latin typeface="Calibri"/>
                <a:ea typeface="Calibri"/>
                <a:cs typeface="Calibri"/>
                <a:sym typeface="Calibri"/>
              </a:rPr>
              <a:t>4. Khối nào không cần thiết trong datapath khi thực hiện lệnh beq rs, rt, imm?</a:t>
            </a:r>
            <a:endParaRPr b="1" sz="2000">
              <a:solidFill>
                <a:schemeClr val="accent5"/>
              </a:solidFill>
              <a:latin typeface="Calibri"/>
              <a:ea typeface="Calibri"/>
              <a:cs typeface="Calibri"/>
              <a:sym typeface="Calibri"/>
            </a:endParaRPr>
          </a:p>
        </p:txBody>
      </p:sp>
      <p:sp>
        <p:nvSpPr>
          <p:cNvPr id="1172" name="Google Shape;1172;p80"/>
          <p:cNvSpPr/>
          <p:nvPr/>
        </p:nvSpPr>
        <p:spPr>
          <a:xfrm>
            <a:off x="1528063" y="3142656"/>
            <a:ext cx="1048299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A. I - Mem</a:t>
            </a:r>
            <a:endParaRPr sz="1800">
              <a:solidFill>
                <a:schemeClr val="dk1"/>
              </a:solidFill>
              <a:latin typeface="Calibri"/>
              <a:ea typeface="Calibri"/>
              <a:cs typeface="Calibri"/>
              <a:sym typeface="Calibri"/>
            </a:endParaRPr>
          </a:p>
        </p:txBody>
      </p:sp>
      <p:sp>
        <p:nvSpPr>
          <p:cNvPr id="1173" name="Google Shape;1173;p80"/>
          <p:cNvSpPr/>
          <p:nvPr/>
        </p:nvSpPr>
        <p:spPr>
          <a:xfrm>
            <a:off x="1528063" y="3791978"/>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B. Register</a:t>
            </a:r>
            <a:endParaRPr sz="1800">
              <a:solidFill>
                <a:schemeClr val="dk1"/>
              </a:solidFill>
              <a:latin typeface="Calibri"/>
              <a:ea typeface="Calibri"/>
              <a:cs typeface="Calibri"/>
              <a:sym typeface="Calibri"/>
            </a:endParaRPr>
          </a:p>
        </p:txBody>
      </p:sp>
      <p:sp>
        <p:nvSpPr>
          <p:cNvPr id="1174" name="Google Shape;1174;p80"/>
          <p:cNvSpPr/>
          <p:nvPr/>
        </p:nvSpPr>
        <p:spPr>
          <a:xfrm>
            <a:off x="1528063" y="4450962"/>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C. ALU</a:t>
            </a:r>
            <a:endParaRPr sz="1800">
              <a:solidFill>
                <a:schemeClr val="dk1"/>
              </a:solidFill>
              <a:latin typeface="Calibri"/>
              <a:ea typeface="Calibri"/>
              <a:cs typeface="Calibri"/>
              <a:sym typeface="Calibri"/>
            </a:endParaRPr>
          </a:p>
        </p:txBody>
      </p:sp>
      <p:sp>
        <p:nvSpPr>
          <p:cNvPr id="1175" name="Google Shape;1175;p80"/>
          <p:cNvSpPr/>
          <p:nvPr/>
        </p:nvSpPr>
        <p:spPr>
          <a:xfrm>
            <a:off x="1528063" y="5109946"/>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D. D - Mem</a:t>
            </a:r>
            <a:endParaRPr sz="1800">
              <a:solidFill>
                <a:schemeClr val="dk1"/>
              </a:solidFill>
              <a:latin typeface="Calibri"/>
              <a:ea typeface="Calibri"/>
              <a:cs typeface="Calibri"/>
              <a:sym typeface="Calibri"/>
            </a:endParaRPr>
          </a:p>
        </p:txBody>
      </p:sp>
      <p:sp>
        <p:nvSpPr>
          <p:cNvPr id="1176" name="Google Shape;1176;p80"/>
          <p:cNvSpPr/>
          <p:nvPr/>
        </p:nvSpPr>
        <p:spPr>
          <a:xfrm>
            <a:off x="1388370" y="5050172"/>
            <a:ext cx="545285" cy="521439"/>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pic>
        <p:nvPicPr>
          <p:cNvPr id="1181" name="Google Shape;1181;p81"/>
          <p:cNvPicPr preferRelativeResize="0"/>
          <p:nvPr/>
        </p:nvPicPr>
        <p:blipFill rotWithShape="1">
          <a:blip r:embed="rId3">
            <a:alphaModFix/>
          </a:blip>
          <a:srcRect b="0" l="0" r="0" t="0"/>
          <a:stretch/>
        </p:blipFill>
        <p:spPr>
          <a:xfrm>
            <a:off x="0" y="0"/>
            <a:ext cx="1877033" cy="1885450"/>
          </a:xfrm>
          <a:prstGeom prst="rect">
            <a:avLst/>
          </a:prstGeom>
          <a:noFill/>
          <a:ln>
            <a:noFill/>
          </a:ln>
        </p:spPr>
      </p:pic>
      <p:sp>
        <p:nvSpPr>
          <p:cNvPr id="1182" name="Google Shape;1182;p81"/>
          <p:cNvSpPr/>
          <p:nvPr/>
        </p:nvSpPr>
        <p:spPr>
          <a:xfrm>
            <a:off x="1040068" y="1284331"/>
            <a:ext cx="10970987" cy="73862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800">
                <a:solidFill>
                  <a:schemeClr val="accent5"/>
                </a:solidFill>
                <a:latin typeface="Calibri"/>
                <a:ea typeface="Calibri"/>
                <a:cs typeface="Calibri"/>
                <a:sym typeface="Calibri"/>
              </a:rPr>
              <a:t>5. MIPS dùng thanh ghi nào chứa thương của phép chia?</a:t>
            </a:r>
            <a:endParaRPr b="1" sz="2800">
              <a:solidFill>
                <a:schemeClr val="accent5"/>
              </a:solidFill>
              <a:latin typeface="Calibri"/>
              <a:ea typeface="Calibri"/>
              <a:cs typeface="Calibri"/>
              <a:sym typeface="Calibri"/>
            </a:endParaRPr>
          </a:p>
        </p:txBody>
      </p:sp>
      <p:sp>
        <p:nvSpPr>
          <p:cNvPr id="1183" name="Google Shape;1183;p81"/>
          <p:cNvSpPr/>
          <p:nvPr/>
        </p:nvSpPr>
        <p:spPr>
          <a:xfrm>
            <a:off x="1528063" y="2476144"/>
            <a:ext cx="1048299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A. Hi</a:t>
            </a:r>
            <a:endParaRPr sz="1800">
              <a:solidFill>
                <a:schemeClr val="dk1"/>
              </a:solidFill>
              <a:latin typeface="Calibri"/>
              <a:ea typeface="Calibri"/>
              <a:cs typeface="Calibri"/>
              <a:sym typeface="Calibri"/>
            </a:endParaRPr>
          </a:p>
        </p:txBody>
      </p:sp>
      <p:sp>
        <p:nvSpPr>
          <p:cNvPr id="1184" name="Google Shape;1184;p81"/>
          <p:cNvSpPr/>
          <p:nvPr/>
        </p:nvSpPr>
        <p:spPr>
          <a:xfrm>
            <a:off x="1528063" y="3007779"/>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B. Lo</a:t>
            </a:r>
            <a:endParaRPr sz="1800">
              <a:solidFill>
                <a:schemeClr val="dk1"/>
              </a:solidFill>
              <a:latin typeface="Calibri"/>
              <a:ea typeface="Calibri"/>
              <a:cs typeface="Calibri"/>
              <a:sym typeface="Calibri"/>
            </a:endParaRPr>
          </a:p>
        </p:txBody>
      </p:sp>
      <p:sp>
        <p:nvSpPr>
          <p:cNvPr id="1185" name="Google Shape;1185;p81"/>
          <p:cNvSpPr/>
          <p:nvPr/>
        </p:nvSpPr>
        <p:spPr>
          <a:xfrm>
            <a:off x="1528063" y="3637201"/>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C. Cả Hi và Lo</a:t>
            </a:r>
            <a:endParaRPr sz="1800">
              <a:solidFill>
                <a:schemeClr val="dk1"/>
              </a:solidFill>
              <a:latin typeface="Calibri"/>
              <a:ea typeface="Calibri"/>
              <a:cs typeface="Calibri"/>
              <a:sym typeface="Calibri"/>
            </a:endParaRPr>
          </a:p>
        </p:txBody>
      </p:sp>
      <p:sp>
        <p:nvSpPr>
          <p:cNvPr id="1186" name="Google Shape;1186;p81"/>
          <p:cNvSpPr/>
          <p:nvPr/>
        </p:nvSpPr>
        <p:spPr>
          <a:xfrm>
            <a:off x="1528063" y="4266623"/>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D. $ra</a:t>
            </a:r>
            <a:endParaRPr sz="1800">
              <a:solidFill>
                <a:schemeClr val="dk1"/>
              </a:solidFill>
              <a:latin typeface="Calibri"/>
              <a:ea typeface="Calibri"/>
              <a:cs typeface="Calibri"/>
              <a:sym typeface="Calibri"/>
            </a:endParaRPr>
          </a:p>
        </p:txBody>
      </p:sp>
      <p:sp>
        <p:nvSpPr>
          <p:cNvPr id="1187" name="Google Shape;1187;p81"/>
          <p:cNvSpPr/>
          <p:nvPr/>
        </p:nvSpPr>
        <p:spPr>
          <a:xfrm>
            <a:off x="1528063" y="3007779"/>
            <a:ext cx="348970" cy="421221"/>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pic>
        <p:nvPicPr>
          <p:cNvPr id="1192" name="Google Shape;1192;p82"/>
          <p:cNvPicPr preferRelativeResize="0"/>
          <p:nvPr/>
        </p:nvPicPr>
        <p:blipFill rotWithShape="1">
          <a:blip r:embed="rId3">
            <a:alphaModFix/>
          </a:blip>
          <a:srcRect b="0" l="0" r="0" t="0"/>
          <a:stretch/>
        </p:blipFill>
        <p:spPr>
          <a:xfrm>
            <a:off x="0" y="0"/>
            <a:ext cx="1877033" cy="1885450"/>
          </a:xfrm>
          <a:prstGeom prst="rect">
            <a:avLst/>
          </a:prstGeom>
          <a:noFill/>
          <a:ln>
            <a:noFill/>
          </a:ln>
        </p:spPr>
      </p:pic>
      <p:sp>
        <p:nvSpPr>
          <p:cNvPr id="1193" name="Google Shape;1193;p82"/>
          <p:cNvSpPr/>
          <p:nvPr/>
        </p:nvSpPr>
        <p:spPr>
          <a:xfrm>
            <a:off x="1104899" y="942725"/>
            <a:ext cx="9905490" cy="138495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accent5"/>
              </a:buClr>
              <a:buSzPts val="2800"/>
              <a:buFont typeface="Calibri"/>
              <a:buNone/>
            </a:pPr>
            <a:r>
              <a:rPr b="1" lang="en-US" sz="2800">
                <a:solidFill>
                  <a:schemeClr val="accent5"/>
                </a:solidFill>
                <a:latin typeface="Calibri"/>
                <a:ea typeface="Calibri"/>
                <a:cs typeface="Calibri"/>
                <a:sym typeface="Calibri"/>
              </a:rPr>
              <a:t>6. Khối mạch nào sau đây trong datapath KHÔNG là mạch tổ hợp?</a:t>
            </a:r>
            <a:endParaRPr b="1" sz="2000">
              <a:solidFill>
                <a:schemeClr val="accent5"/>
              </a:solidFill>
              <a:latin typeface="Calibri"/>
              <a:ea typeface="Calibri"/>
              <a:cs typeface="Calibri"/>
              <a:sym typeface="Calibri"/>
            </a:endParaRPr>
          </a:p>
        </p:txBody>
      </p:sp>
      <p:sp>
        <p:nvSpPr>
          <p:cNvPr id="1194" name="Google Shape;1194;p82"/>
          <p:cNvSpPr/>
          <p:nvPr/>
        </p:nvSpPr>
        <p:spPr>
          <a:xfrm>
            <a:off x="1528063" y="2476144"/>
            <a:ext cx="1048299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A. Add</a:t>
            </a:r>
            <a:endParaRPr sz="1800">
              <a:solidFill>
                <a:schemeClr val="dk1"/>
              </a:solidFill>
              <a:latin typeface="Calibri"/>
              <a:ea typeface="Calibri"/>
              <a:cs typeface="Calibri"/>
              <a:sym typeface="Calibri"/>
            </a:endParaRPr>
          </a:p>
        </p:txBody>
      </p:sp>
      <p:sp>
        <p:nvSpPr>
          <p:cNvPr id="1195" name="Google Shape;1195;p82"/>
          <p:cNvSpPr/>
          <p:nvPr/>
        </p:nvSpPr>
        <p:spPr>
          <a:xfrm>
            <a:off x="1528063" y="3157389"/>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B. Sign-Extend</a:t>
            </a:r>
            <a:endParaRPr sz="1800">
              <a:solidFill>
                <a:schemeClr val="dk1"/>
              </a:solidFill>
              <a:latin typeface="Calibri"/>
              <a:ea typeface="Calibri"/>
              <a:cs typeface="Calibri"/>
              <a:sym typeface="Calibri"/>
            </a:endParaRPr>
          </a:p>
        </p:txBody>
      </p:sp>
      <p:sp>
        <p:nvSpPr>
          <p:cNvPr id="1196" name="Google Shape;1196;p82"/>
          <p:cNvSpPr/>
          <p:nvPr/>
        </p:nvSpPr>
        <p:spPr>
          <a:xfrm>
            <a:off x="1528063" y="3826592"/>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C. Register</a:t>
            </a:r>
            <a:endParaRPr sz="1800">
              <a:solidFill>
                <a:schemeClr val="dk1"/>
              </a:solidFill>
              <a:latin typeface="Calibri"/>
              <a:ea typeface="Calibri"/>
              <a:cs typeface="Calibri"/>
              <a:sym typeface="Calibri"/>
            </a:endParaRPr>
          </a:p>
        </p:txBody>
      </p:sp>
      <p:sp>
        <p:nvSpPr>
          <p:cNvPr id="1197" name="Google Shape;1197;p82"/>
          <p:cNvSpPr/>
          <p:nvPr/>
        </p:nvSpPr>
        <p:spPr>
          <a:xfrm>
            <a:off x="1528063" y="4495795"/>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D. Mux</a:t>
            </a:r>
            <a:endParaRPr sz="1800">
              <a:solidFill>
                <a:schemeClr val="dk1"/>
              </a:solidFill>
              <a:latin typeface="Calibri"/>
              <a:ea typeface="Calibri"/>
              <a:cs typeface="Calibri"/>
              <a:sym typeface="Calibri"/>
            </a:endParaRPr>
          </a:p>
        </p:txBody>
      </p:sp>
      <p:sp>
        <p:nvSpPr>
          <p:cNvPr id="1198" name="Google Shape;1198;p82"/>
          <p:cNvSpPr/>
          <p:nvPr/>
        </p:nvSpPr>
        <p:spPr>
          <a:xfrm>
            <a:off x="1528063" y="3826592"/>
            <a:ext cx="348970" cy="46166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pic>
        <p:nvPicPr>
          <p:cNvPr id="1203" name="Google Shape;1203;p83"/>
          <p:cNvPicPr preferRelativeResize="0"/>
          <p:nvPr/>
        </p:nvPicPr>
        <p:blipFill rotWithShape="1">
          <a:blip r:embed="rId3">
            <a:alphaModFix/>
          </a:blip>
          <a:srcRect b="0" l="0" r="0" t="0"/>
          <a:stretch/>
        </p:blipFill>
        <p:spPr>
          <a:xfrm>
            <a:off x="0" y="0"/>
            <a:ext cx="1877033" cy="1885450"/>
          </a:xfrm>
          <a:prstGeom prst="rect">
            <a:avLst/>
          </a:prstGeom>
          <a:noFill/>
          <a:ln>
            <a:noFill/>
          </a:ln>
        </p:spPr>
      </p:pic>
      <p:sp>
        <p:nvSpPr>
          <p:cNvPr id="1204" name="Google Shape;1204;p83"/>
          <p:cNvSpPr/>
          <p:nvPr/>
        </p:nvSpPr>
        <p:spPr>
          <a:xfrm>
            <a:off x="1279070" y="1396919"/>
            <a:ext cx="10154483" cy="73862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accent5"/>
              </a:buClr>
              <a:buSzPts val="2800"/>
              <a:buFont typeface="Calibri"/>
              <a:buNone/>
            </a:pPr>
            <a:r>
              <a:rPr b="1" lang="en-US" sz="2800">
                <a:solidFill>
                  <a:schemeClr val="accent5"/>
                </a:solidFill>
                <a:latin typeface="Calibri"/>
                <a:ea typeface="Calibri"/>
                <a:cs typeface="Calibri"/>
                <a:sym typeface="Calibri"/>
              </a:rPr>
              <a:t>7. Cho biết đường nào là Critical path của lệnh add?</a:t>
            </a:r>
            <a:endParaRPr sz="2000">
              <a:solidFill>
                <a:schemeClr val="accent5"/>
              </a:solidFill>
              <a:latin typeface="Calibri"/>
              <a:ea typeface="Calibri"/>
              <a:cs typeface="Calibri"/>
              <a:sym typeface="Calibri"/>
            </a:endParaRPr>
          </a:p>
        </p:txBody>
      </p:sp>
      <p:sp>
        <p:nvSpPr>
          <p:cNvPr id="1205" name="Google Shape;1205;p83"/>
          <p:cNvSpPr/>
          <p:nvPr/>
        </p:nvSpPr>
        <p:spPr>
          <a:xfrm>
            <a:off x="1528063" y="2476144"/>
            <a:ext cx="1048299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A. PC, I-Mem, Mux, Regs, ALU, Mux, D-Mem</a:t>
            </a:r>
            <a:endParaRPr sz="1800">
              <a:solidFill>
                <a:schemeClr val="dk1"/>
              </a:solidFill>
              <a:latin typeface="Calibri"/>
              <a:ea typeface="Calibri"/>
              <a:cs typeface="Calibri"/>
              <a:sym typeface="Calibri"/>
            </a:endParaRPr>
          </a:p>
        </p:txBody>
      </p:sp>
      <p:sp>
        <p:nvSpPr>
          <p:cNvPr id="1206" name="Google Shape;1206;p83"/>
          <p:cNvSpPr/>
          <p:nvPr/>
        </p:nvSpPr>
        <p:spPr>
          <a:xfrm>
            <a:off x="1528063" y="3157389"/>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B. PC, I-Mem, Mux, Regs, Mux, ALU, Mux, Regs</a:t>
            </a:r>
            <a:endParaRPr sz="1800">
              <a:solidFill>
                <a:schemeClr val="dk1"/>
              </a:solidFill>
              <a:latin typeface="Calibri"/>
              <a:ea typeface="Calibri"/>
              <a:cs typeface="Calibri"/>
              <a:sym typeface="Calibri"/>
            </a:endParaRPr>
          </a:p>
        </p:txBody>
      </p:sp>
      <p:sp>
        <p:nvSpPr>
          <p:cNvPr id="1207" name="Google Shape;1207;p83"/>
          <p:cNvSpPr/>
          <p:nvPr/>
        </p:nvSpPr>
        <p:spPr>
          <a:xfrm>
            <a:off x="1528063" y="3826592"/>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C. I-Mem, Mux, Regs, Mux, ALU, Mux, Regs </a:t>
            </a:r>
            <a:endParaRPr sz="1800">
              <a:solidFill>
                <a:schemeClr val="dk1"/>
              </a:solidFill>
              <a:latin typeface="Calibri"/>
              <a:ea typeface="Calibri"/>
              <a:cs typeface="Calibri"/>
              <a:sym typeface="Calibri"/>
            </a:endParaRPr>
          </a:p>
        </p:txBody>
      </p:sp>
      <p:sp>
        <p:nvSpPr>
          <p:cNvPr id="1208" name="Google Shape;1208;p83"/>
          <p:cNvSpPr/>
          <p:nvPr/>
        </p:nvSpPr>
        <p:spPr>
          <a:xfrm>
            <a:off x="1528063" y="4495795"/>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D. I-Mem, Mux, Regs, Mux, ALU, Regs</a:t>
            </a:r>
            <a:endParaRPr sz="1800">
              <a:solidFill>
                <a:schemeClr val="dk1"/>
              </a:solidFill>
              <a:latin typeface="Calibri"/>
              <a:ea typeface="Calibri"/>
              <a:cs typeface="Calibri"/>
              <a:sym typeface="Calibri"/>
            </a:endParaRPr>
          </a:p>
        </p:txBody>
      </p:sp>
      <p:sp>
        <p:nvSpPr>
          <p:cNvPr id="1209" name="Google Shape;1209;p83"/>
          <p:cNvSpPr/>
          <p:nvPr/>
        </p:nvSpPr>
        <p:spPr>
          <a:xfrm>
            <a:off x="1528063" y="3826592"/>
            <a:ext cx="426572" cy="401459"/>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pic>
        <p:nvPicPr>
          <p:cNvPr id="1214" name="Google Shape;1214;p84"/>
          <p:cNvPicPr preferRelativeResize="0"/>
          <p:nvPr/>
        </p:nvPicPr>
        <p:blipFill rotWithShape="1">
          <a:blip r:embed="rId3">
            <a:alphaModFix/>
          </a:blip>
          <a:srcRect b="0" l="0" r="0" t="0"/>
          <a:stretch/>
        </p:blipFill>
        <p:spPr>
          <a:xfrm>
            <a:off x="0" y="0"/>
            <a:ext cx="1877033" cy="1885450"/>
          </a:xfrm>
          <a:prstGeom prst="rect">
            <a:avLst/>
          </a:prstGeom>
          <a:noFill/>
          <a:ln>
            <a:noFill/>
          </a:ln>
        </p:spPr>
      </p:pic>
      <p:sp>
        <p:nvSpPr>
          <p:cNvPr id="1215" name="Google Shape;1215;p84"/>
          <p:cNvSpPr/>
          <p:nvPr/>
        </p:nvSpPr>
        <p:spPr>
          <a:xfrm>
            <a:off x="1235528" y="1293992"/>
            <a:ext cx="9766301" cy="138495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accent5"/>
              </a:buClr>
              <a:buSzPts val="2800"/>
              <a:buFont typeface="Calibri"/>
              <a:buNone/>
            </a:pPr>
            <a:r>
              <a:rPr b="1" lang="en-US" sz="2800">
                <a:solidFill>
                  <a:schemeClr val="accent5"/>
                </a:solidFill>
                <a:latin typeface="Calibri"/>
                <a:ea typeface="Calibri"/>
                <a:cs typeface="Calibri"/>
                <a:sym typeface="Calibri"/>
              </a:rPr>
              <a:t>8. Bằng cách chèn thêm các lệnh nop thì có thể giải quyết được loại hazard nào?</a:t>
            </a:r>
            <a:endParaRPr sz="2000">
              <a:solidFill>
                <a:schemeClr val="accent5"/>
              </a:solidFill>
              <a:latin typeface="Calibri"/>
              <a:ea typeface="Calibri"/>
              <a:cs typeface="Calibri"/>
              <a:sym typeface="Calibri"/>
            </a:endParaRPr>
          </a:p>
        </p:txBody>
      </p:sp>
      <p:sp>
        <p:nvSpPr>
          <p:cNvPr id="1216" name="Google Shape;1216;p84"/>
          <p:cNvSpPr/>
          <p:nvPr/>
        </p:nvSpPr>
        <p:spPr>
          <a:xfrm>
            <a:off x="1528063" y="2947799"/>
            <a:ext cx="1048299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A. Structure hazard</a:t>
            </a:r>
            <a:endParaRPr sz="1800">
              <a:solidFill>
                <a:schemeClr val="dk1"/>
              </a:solidFill>
              <a:latin typeface="Calibri"/>
              <a:ea typeface="Calibri"/>
              <a:cs typeface="Calibri"/>
              <a:sym typeface="Calibri"/>
            </a:endParaRPr>
          </a:p>
        </p:txBody>
      </p:sp>
      <p:sp>
        <p:nvSpPr>
          <p:cNvPr id="1217" name="Google Shape;1217;p84"/>
          <p:cNvSpPr/>
          <p:nvPr/>
        </p:nvSpPr>
        <p:spPr>
          <a:xfrm>
            <a:off x="1528063" y="3684403"/>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B. Data hazard</a:t>
            </a:r>
            <a:endParaRPr sz="1800">
              <a:solidFill>
                <a:schemeClr val="dk1"/>
              </a:solidFill>
              <a:latin typeface="Calibri"/>
              <a:ea typeface="Calibri"/>
              <a:cs typeface="Calibri"/>
              <a:sym typeface="Calibri"/>
            </a:endParaRPr>
          </a:p>
        </p:txBody>
      </p:sp>
      <p:sp>
        <p:nvSpPr>
          <p:cNvPr id="1218" name="Google Shape;1218;p84"/>
          <p:cNvSpPr/>
          <p:nvPr/>
        </p:nvSpPr>
        <p:spPr>
          <a:xfrm>
            <a:off x="1528063" y="4370794"/>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C. Control hazard</a:t>
            </a:r>
            <a:endParaRPr sz="1800">
              <a:solidFill>
                <a:schemeClr val="dk1"/>
              </a:solidFill>
              <a:latin typeface="Calibri"/>
              <a:ea typeface="Calibri"/>
              <a:cs typeface="Calibri"/>
              <a:sym typeface="Calibri"/>
            </a:endParaRPr>
          </a:p>
        </p:txBody>
      </p:sp>
      <p:sp>
        <p:nvSpPr>
          <p:cNvPr id="1219" name="Google Shape;1219;p84"/>
          <p:cNvSpPr/>
          <p:nvPr/>
        </p:nvSpPr>
        <p:spPr>
          <a:xfrm>
            <a:off x="1528063" y="5206270"/>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D. 3 đáp án trên đều đúng</a:t>
            </a:r>
            <a:endParaRPr sz="2400">
              <a:solidFill>
                <a:schemeClr val="dk1"/>
              </a:solidFill>
              <a:latin typeface="Calibri"/>
              <a:ea typeface="Calibri"/>
              <a:cs typeface="Calibri"/>
              <a:sym typeface="Calibri"/>
            </a:endParaRPr>
          </a:p>
        </p:txBody>
      </p:sp>
      <p:sp>
        <p:nvSpPr>
          <p:cNvPr id="1220" name="Google Shape;1220;p84"/>
          <p:cNvSpPr/>
          <p:nvPr/>
        </p:nvSpPr>
        <p:spPr>
          <a:xfrm>
            <a:off x="1528063" y="5206270"/>
            <a:ext cx="348970" cy="357738"/>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pic>
        <p:nvPicPr>
          <p:cNvPr id="1225" name="Google Shape;1225;p85"/>
          <p:cNvPicPr preferRelativeResize="0"/>
          <p:nvPr/>
        </p:nvPicPr>
        <p:blipFill rotWithShape="1">
          <a:blip r:embed="rId3">
            <a:alphaModFix/>
          </a:blip>
          <a:srcRect b="0" l="0" r="0" t="0"/>
          <a:stretch/>
        </p:blipFill>
        <p:spPr>
          <a:xfrm>
            <a:off x="0" y="0"/>
            <a:ext cx="1877033" cy="1885450"/>
          </a:xfrm>
          <a:prstGeom prst="rect">
            <a:avLst/>
          </a:prstGeom>
          <a:noFill/>
          <a:ln>
            <a:noFill/>
          </a:ln>
        </p:spPr>
      </p:pic>
      <p:sp>
        <p:nvSpPr>
          <p:cNvPr id="1226" name="Google Shape;1226;p85"/>
          <p:cNvSpPr/>
          <p:nvPr/>
        </p:nvSpPr>
        <p:spPr>
          <a:xfrm>
            <a:off x="1176742" y="1192973"/>
            <a:ext cx="10608131" cy="138495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chemeClr val="accent5"/>
              </a:buClr>
              <a:buSzPts val="2800"/>
              <a:buFont typeface="Calibri"/>
              <a:buNone/>
            </a:pPr>
            <a:r>
              <a:rPr b="1" lang="en-US" sz="2800">
                <a:solidFill>
                  <a:schemeClr val="accent5"/>
                </a:solidFill>
                <a:latin typeface="Calibri"/>
                <a:ea typeface="Calibri"/>
                <a:cs typeface="Calibri"/>
                <a:sym typeface="Calibri"/>
              </a:rPr>
              <a:t>9. Kỹ thuật forwarding có thể hỗ trợ giải quyết xung đột hiệu quả và nó ngăn chặn tất cả trường hợp chu kỳ rỗi?</a:t>
            </a:r>
            <a:endParaRPr b="1" sz="2000">
              <a:solidFill>
                <a:schemeClr val="accent5"/>
              </a:solidFill>
              <a:latin typeface="Calibri"/>
              <a:ea typeface="Calibri"/>
              <a:cs typeface="Calibri"/>
              <a:sym typeface="Calibri"/>
            </a:endParaRPr>
          </a:p>
        </p:txBody>
      </p:sp>
      <p:sp>
        <p:nvSpPr>
          <p:cNvPr id="1227" name="Google Shape;1227;p85"/>
          <p:cNvSpPr/>
          <p:nvPr/>
        </p:nvSpPr>
        <p:spPr>
          <a:xfrm>
            <a:off x="1528063" y="2947799"/>
            <a:ext cx="1048299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A. Đúng</a:t>
            </a:r>
            <a:endParaRPr sz="2400">
              <a:solidFill>
                <a:schemeClr val="dk1"/>
              </a:solidFill>
              <a:latin typeface="Calibri"/>
              <a:ea typeface="Calibri"/>
              <a:cs typeface="Calibri"/>
              <a:sym typeface="Calibri"/>
            </a:endParaRPr>
          </a:p>
        </p:txBody>
      </p:sp>
      <p:sp>
        <p:nvSpPr>
          <p:cNvPr id="1228" name="Google Shape;1228;p85"/>
          <p:cNvSpPr/>
          <p:nvPr/>
        </p:nvSpPr>
        <p:spPr>
          <a:xfrm>
            <a:off x="1528063" y="3684403"/>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B. Sai</a:t>
            </a:r>
            <a:endParaRPr sz="1800">
              <a:solidFill>
                <a:schemeClr val="dk1"/>
              </a:solidFill>
              <a:latin typeface="Calibri"/>
              <a:ea typeface="Calibri"/>
              <a:cs typeface="Calibri"/>
              <a:sym typeface="Calibri"/>
            </a:endParaRPr>
          </a:p>
        </p:txBody>
      </p:sp>
      <p:sp>
        <p:nvSpPr>
          <p:cNvPr id="1229" name="Google Shape;1229;p85"/>
          <p:cNvSpPr/>
          <p:nvPr/>
        </p:nvSpPr>
        <p:spPr>
          <a:xfrm>
            <a:off x="1528063" y="3684403"/>
            <a:ext cx="348970" cy="461665"/>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pic>
        <p:nvPicPr>
          <p:cNvPr id="1234" name="Google Shape;1234;p86"/>
          <p:cNvPicPr preferRelativeResize="0"/>
          <p:nvPr/>
        </p:nvPicPr>
        <p:blipFill rotWithShape="1">
          <a:blip r:embed="rId3">
            <a:alphaModFix/>
          </a:blip>
          <a:srcRect b="0" l="0" r="0" t="0"/>
          <a:stretch/>
        </p:blipFill>
        <p:spPr>
          <a:xfrm>
            <a:off x="0" y="0"/>
            <a:ext cx="1877033" cy="1885450"/>
          </a:xfrm>
          <a:prstGeom prst="rect">
            <a:avLst/>
          </a:prstGeom>
          <a:noFill/>
          <a:ln>
            <a:noFill/>
          </a:ln>
        </p:spPr>
      </p:pic>
      <p:sp>
        <p:nvSpPr>
          <p:cNvPr id="1235" name="Google Shape;1235;p86"/>
          <p:cNvSpPr/>
          <p:nvPr/>
        </p:nvSpPr>
        <p:spPr>
          <a:xfrm>
            <a:off x="847729" y="1500060"/>
            <a:ext cx="10985501" cy="73862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accent5"/>
              </a:buClr>
              <a:buSzPts val="2800"/>
              <a:buFont typeface="Calibri"/>
              <a:buNone/>
            </a:pPr>
            <a:r>
              <a:rPr b="1" lang="en-US" sz="2800">
                <a:solidFill>
                  <a:schemeClr val="accent5"/>
                </a:solidFill>
                <a:latin typeface="Calibri"/>
                <a:ea typeface="Calibri"/>
                <a:cs typeface="Calibri"/>
                <a:sym typeface="Calibri"/>
              </a:rPr>
              <a:t>10. Lệnh R-type và sw lần lượt có ALUop bằng bao nhiêu ?</a:t>
            </a:r>
            <a:endParaRPr b="1" sz="2000">
              <a:solidFill>
                <a:schemeClr val="accent5"/>
              </a:solidFill>
              <a:latin typeface="Calibri"/>
              <a:ea typeface="Calibri"/>
              <a:cs typeface="Calibri"/>
              <a:sym typeface="Calibri"/>
            </a:endParaRPr>
          </a:p>
        </p:txBody>
      </p:sp>
      <p:sp>
        <p:nvSpPr>
          <p:cNvPr id="1236" name="Google Shape;1236;p86"/>
          <p:cNvSpPr/>
          <p:nvPr/>
        </p:nvSpPr>
        <p:spPr>
          <a:xfrm>
            <a:off x="1528066" y="2549314"/>
            <a:ext cx="1048299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A. 10, 00</a:t>
            </a:r>
            <a:endParaRPr sz="1800">
              <a:solidFill>
                <a:schemeClr val="dk1"/>
              </a:solidFill>
              <a:latin typeface="Calibri"/>
              <a:ea typeface="Calibri"/>
              <a:cs typeface="Calibri"/>
              <a:sym typeface="Calibri"/>
            </a:endParaRPr>
          </a:p>
        </p:txBody>
      </p:sp>
      <p:sp>
        <p:nvSpPr>
          <p:cNvPr id="1237" name="Google Shape;1237;p86"/>
          <p:cNvSpPr/>
          <p:nvPr/>
        </p:nvSpPr>
        <p:spPr>
          <a:xfrm>
            <a:off x="1528066" y="3285918"/>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B. 10, 01</a:t>
            </a:r>
            <a:endParaRPr sz="1800">
              <a:solidFill>
                <a:schemeClr val="dk1"/>
              </a:solidFill>
              <a:latin typeface="Calibri"/>
              <a:ea typeface="Calibri"/>
              <a:cs typeface="Calibri"/>
              <a:sym typeface="Calibri"/>
            </a:endParaRPr>
          </a:p>
        </p:txBody>
      </p:sp>
      <p:sp>
        <p:nvSpPr>
          <p:cNvPr id="1238" name="Google Shape;1238;p86"/>
          <p:cNvSpPr/>
          <p:nvPr/>
        </p:nvSpPr>
        <p:spPr>
          <a:xfrm>
            <a:off x="1528066" y="3972309"/>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C. 11, 00</a:t>
            </a:r>
            <a:endParaRPr sz="1800">
              <a:solidFill>
                <a:schemeClr val="dk1"/>
              </a:solidFill>
              <a:latin typeface="Calibri"/>
              <a:ea typeface="Calibri"/>
              <a:cs typeface="Calibri"/>
              <a:sym typeface="Calibri"/>
            </a:endParaRPr>
          </a:p>
        </p:txBody>
      </p:sp>
      <p:sp>
        <p:nvSpPr>
          <p:cNvPr id="1239" name="Google Shape;1239;p86"/>
          <p:cNvSpPr/>
          <p:nvPr/>
        </p:nvSpPr>
        <p:spPr>
          <a:xfrm>
            <a:off x="1528066" y="4744605"/>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D. 11, 01</a:t>
            </a:r>
            <a:endParaRPr sz="1800">
              <a:solidFill>
                <a:schemeClr val="dk1"/>
              </a:solidFill>
              <a:latin typeface="Calibri"/>
              <a:ea typeface="Calibri"/>
              <a:cs typeface="Calibri"/>
              <a:sym typeface="Calibri"/>
            </a:endParaRPr>
          </a:p>
        </p:txBody>
      </p:sp>
      <p:sp>
        <p:nvSpPr>
          <p:cNvPr id="1240" name="Google Shape;1240;p86"/>
          <p:cNvSpPr/>
          <p:nvPr/>
        </p:nvSpPr>
        <p:spPr>
          <a:xfrm>
            <a:off x="1528066" y="2549314"/>
            <a:ext cx="348967" cy="425973"/>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pic>
        <p:nvPicPr>
          <p:cNvPr id="1245" name="Google Shape;1245;p87"/>
          <p:cNvPicPr preferRelativeResize="0"/>
          <p:nvPr/>
        </p:nvPicPr>
        <p:blipFill rotWithShape="1">
          <a:blip r:embed="rId3">
            <a:alphaModFix/>
          </a:blip>
          <a:srcRect b="0" l="0" r="0" t="0"/>
          <a:stretch/>
        </p:blipFill>
        <p:spPr>
          <a:xfrm>
            <a:off x="0" y="0"/>
            <a:ext cx="1877033" cy="1885450"/>
          </a:xfrm>
          <a:prstGeom prst="rect">
            <a:avLst/>
          </a:prstGeom>
          <a:noFill/>
          <a:ln>
            <a:noFill/>
          </a:ln>
        </p:spPr>
      </p:pic>
      <p:sp>
        <p:nvSpPr>
          <p:cNvPr id="1246" name="Google Shape;1246;p87"/>
          <p:cNvSpPr/>
          <p:nvPr/>
        </p:nvSpPr>
        <p:spPr>
          <a:xfrm>
            <a:off x="1314449" y="795028"/>
            <a:ext cx="10119107" cy="175428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chemeClr val="accent5"/>
              </a:buClr>
              <a:buSzPts val="2400"/>
              <a:buFont typeface="Calibri"/>
              <a:buNone/>
            </a:pPr>
            <a:r>
              <a:rPr b="1" lang="en-US" sz="2400">
                <a:solidFill>
                  <a:schemeClr val="accent5"/>
                </a:solidFill>
                <a:latin typeface="Calibri"/>
                <a:ea typeface="Calibri"/>
                <a:cs typeface="Calibri"/>
                <a:sym typeface="Calibri"/>
              </a:rPr>
              <a:t>11. Thành phần điều khiển đường dữ liệu, bộ nhớ và các thiết bị I/O tùy theo lệnh nào được thực thi của chương trình là:</a:t>
            </a:r>
            <a:endParaRPr b="1" sz="1800">
              <a:solidFill>
                <a:schemeClr val="accent5"/>
              </a:solidFill>
              <a:latin typeface="Calibri"/>
              <a:ea typeface="Calibri"/>
              <a:cs typeface="Calibri"/>
              <a:sym typeface="Calibri"/>
            </a:endParaRPr>
          </a:p>
        </p:txBody>
      </p:sp>
      <p:sp>
        <p:nvSpPr>
          <p:cNvPr id="1247" name="Google Shape;1247;p87"/>
          <p:cNvSpPr/>
          <p:nvPr/>
        </p:nvSpPr>
        <p:spPr>
          <a:xfrm>
            <a:off x="1528066" y="2549314"/>
            <a:ext cx="1048299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A. Datapath</a:t>
            </a:r>
            <a:endParaRPr sz="1800">
              <a:solidFill>
                <a:schemeClr val="dk1"/>
              </a:solidFill>
              <a:latin typeface="Calibri"/>
              <a:ea typeface="Calibri"/>
              <a:cs typeface="Calibri"/>
              <a:sym typeface="Calibri"/>
            </a:endParaRPr>
          </a:p>
        </p:txBody>
      </p:sp>
      <p:sp>
        <p:nvSpPr>
          <p:cNvPr id="1248" name="Google Shape;1248;p87"/>
          <p:cNvSpPr/>
          <p:nvPr/>
        </p:nvSpPr>
        <p:spPr>
          <a:xfrm>
            <a:off x="1528066" y="3285918"/>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B. CPU</a:t>
            </a:r>
            <a:endParaRPr sz="1800">
              <a:solidFill>
                <a:schemeClr val="dk1"/>
              </a:solidFill>
              <a:latin typeface="Calibri"/>
              <a:ea typeface="Calibri"/>
              <a:cs typeface="Calibri"/>
              <a:sym typeface="Calibri"/>
            </a:endParaRPr>
          </a:p>
        </p:txBody>
      </p:sp>
      <p:sp>
        <p:nvSpPr>
          <p:cNvPr id="1249" name="Google Shape;1249;p87"/>
          <p:cNvSpPr/>
          <p:nvPr/>
        </p:nvSpPr>
        <p:spPr>
          <a:xfrm>
            <a:off x="1528066" y="3972309"/>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C. Memory</a:t>
            </a:r>
            <a:endParaRPr sz="1800">
              <a:solidFill>
                <a:schemeClr val="dk1"/>
              </a:solidFill>
              <a:latin typeface="Calibri"/>
              <a:ea typeface="Calibri"/>
              <a:cs typeface="Calibri"/>
              <a:sym typeface="Calibri"/>
            </a:endParaRPr>
          </a:p>
        </p:txBody>
      </p:sp>
      <p:sp>
        <p:nvSpPr>
          <p:cNvPr id="1250" name="Google Shape;1250;p87"/>
          <p:cNvSpPr/>
          <p:nvPr/>
        </p:nvSpPr>
        <p:spPr>
          <a:xfrm>
            <a:off x="1528066" y="4744605"/>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D. Control</a:t>
            </a:r>
            <a:endParaRPr sz="1800">
              <a:solidFill>
                <a:schemeClr val="dk1"/>
              </a:solidFill>
              <a:latin typeface="Calibri"/>
              <a:ea typeface="Calibri"/>
              <a:cs typeface="Calibri"/>
              <a:sym typeface="Calibri"/>
            </a:endParaRPr>
          </a:p>
        </p:txBody>
      </p:sp>
      <p:sp>
        <p:nvSpPr>
          <p:cNvPr id="1251" name="Google Shape;1251;p87"/>
          <p:cNvSpPr/>
          <p:nvPr/>
        </p:nvSpPr>
        <p:spPr>
          <a:xfrm>
            <a:off x="1468073" y="2549314"/>
            <a:ext cx="486562" cy="425973"/>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pic>
        <p:nvPicPr>
          <p:cNvPr id="1256" name="Google Shape;1256;p88"/>
          <p:cNvPicPr preferRelativeResize="0"/>
          <p:nvPr/>
        </p:nvPicPr>
        <p:blipFill rotWithShape="1">
          <a:blip r:embed="rId3">
            <a:alphaModFix/>
          </a:blip>
          <a:srcRect b="0" l="0" r="0" t="0"/>
          <a:stretch/>
        </p:blipFill>
        <p:spPr>
          <a:xfrm>
            <a:off x="0" y="0"/>
            <a:ext cx="1877033" cy="1885450"/>
          </a:xfrm>
          <a:prstGeom prst="rect">
            <a:avLst/>
          </a:prstGeom>
          <a:noFill/>
          <a:ln>
            <a:noFill/>
          </a:ln>
        </p:spPr>
      </p:pic>
      <p:sp>
        <p:nvSpPr>
          <p:cNvPr id="1257" name="Google Shape;1257;p88"/>
          <p:cNvSpPr/>
          <p:nvPr/>
        </p:nvSpPr>
        <p:spPr>
          <a:xfrm>
            <a:off x="1027521" y="1009045"/>
            <a:ext cx="10906580" cy="138495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chemeClr val="accent5"/>
              </a:buClr>
              <a:buSzPts val="2800"/>
              <a:buFont typeface="Calibri"/>
              <a:buNone/>
            </a:pPr>
            <a:r>
              <a:rPr b="1" lang="en-US" sz="2800">
                <a:solidFill>
                  <a:schemeClr val="accent5"/>
                </a:solidFill>
                <a:latin typeface="Calibri"/>
                <a:ea typeface="Calibri"/>
                <a:cs typeface="Calibri"/>
                <a:sym typeface="Calibri"/>
              </a:rPr>
              <a:t>12. Giai đoạn nào đọc opcode để xác định kiểu lệnh thuộc công đoạn nào trong quá trình thực thi lệnh của MIPS</a:t>
            </a:r>
            <a:endParaRPr b="1" sz="2000">
              <a:solidFill>
                <a:schemeClr val="accent5"/>
              </a:solidFill>
              <a:latin typeface="Calibri"/>
              <a:ea typeface="Calibri"/>
              <a:cs typeface="Calibri"/>
              <a:sym typeface="Calibri"/>
            </a:endParaRPr>
          </a:p>
        </p:txBody>
      </p:sp>
      <p:sp>
        <p:nvSpPr>
          <p:cNvPr id="1258" name="Google Shape;1258;p88"/>
          <p:cNvSpPr/>
          <p:nvPr/>
        </p:nvSpPr>
        <p:spPr>
          <a:xfrm>
            <a:off x="1528066" y="2549314"/>
            <a:ext cx="1048299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A.	ALU</a:t>
            </a:r>
            <a:endParaRPr sz="1800">
              <a:solidFill>
                <a:schemeClr val="dk1"/>
              </a:solidFill>
              <a:latin typeface="Calibri"/>
              <a:ea typeface="Calibri"/>
              <a:cs typeface="Calibri"/>
              <a:sym typeface="Calibri"/>
            </a:endParaRPr>
          </a:p>
        </p:txBody>
      </p:sp>
      <p:sp>
        <p:nvSpPr>
          <p:cNvPr id="1259" name="Google Shape;1259;p88"/>
          <p:cNvSpPr/>
          <p:nvPr/>
        </p:nvSpPr>
        <p:spPr>
          <a:xfrm>
            <a:off x="1528066" y="3285918"/>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B.	Instruction decode</a:t>
            </a:r>
            <a:endParaRPr sz="1800">
              <a:solidFill>
                <a:schemeClr val="dk1"/>
              </a:solidFill>
              <a:latin typeface="Calibri"/>
              <a:ea typeface="Calibri"/>
              <a:cs typeface="Calibri"/>
              <a:sym typeface="Calibri"/>
            </a:endParaRPr>
          </a:p>
        </p:txBody>
      </p:sp>
      <p:sp>
        <p:nvSpPr>
          <p:cNvPr id="1260" name="Google Shape;1260;p88"/>
          <p:cNvSpPr/>
          <p:nvPr/>
        </p:nvSpPr>
        <p:spPr>
          <a:xfrm>
            <a:off x="1528066" y="3972309"/>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C. 	Result write</a:t>
            </a:r>
            <a:endParaRPr sz="1800">
              <a:solidFill>
                <a:schemeClr val="dk1"/>
              </a:solidFill>
              <a:latin typeface="Calibri"/>
              <a:ea typeface="Calibri"/>
              <a:cs typeface="Calibri"/>
              <a:sym typeface="Calibri"/>
            </a:endParaRPr>
          </a:p>
        </p:txBody>
      </p:sp>
      <p:sp>
        <p:nvSpPr>
          <p:cNvPr id="1261" name="Google Shape;1261;p88"/>
          <p:cNvSpPr/>
          <p:nvPr/>
        </p:nvSpPr>
        <p:spPr>
          <a:xfrm>
            <a:off x="1528066" y="4744605"/>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D. 	Memory access</a:t>
            </a:r>
            <a:endParaRPr sz="1800">
              <a:solidFill>
                <a:schemeClr val="dk1"/>
              </a:solidFill>
              <a:latin typeface="Calibri"/>
              <a:ea typeface="Calibri"/>
              <a:cs typeface="Calibri"/>
              <a:sym typeface="Calibri"/>
            </a:endParaRPr>
          </a:p>
        </p:txBody>
      </p:sp>
      <p:sp>
        <p:nvSpPr>
          <p:cNvPr id="1262" name="Google Shape;1262;p88"/>
          <p:cNvSpPr/>
          <p:nvPr/>
        </p:nvSpPr>
        <p:spPr>
          <a:xfrm>
            <a:off x="1384183" y="3204594"/>
            <a:ext cx="587230" cy="542989"/>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pic>
        <p:nvPicPr>
          <p:cNvPr id="1267" name="Google Shape;1267;p89"/>
          <p:cNvPicPr preferRelativeResize="0"/>
          <p:nvPr/>
        </p:nvPicPr>
        <p:blipFill rotWithShape="1">
          <a:blip r:embed="rId3">
            <a:alphaModFix/>
          </a:blip>
          <a:srcRect b="0" l="0" r="0" t="0"/>
          <a:stretch/>
        </p:blipFill>
        <p:spPr>
          <a:xfrm>
            <a:off x="0" y="0"/>
            <a:ext cx="1877033" cy="1885450"/>
          </a:xfrm>
          <a:prstGeom prst="rect">
            <a:avLst/>
          </a:prstGeom>
          <a:noFill/>
          <a:ln>
            <a:noFill/>
          </a:ln>
        </p:spPr>
      </p:pic>
      <p:sp>
        <p:nvSpPr>
          <p:cNvPr id="1268" name="Google Shape;1268;p89"/>
          <p:cNvSpPr/>
          <p:nvPr/>
        </p:nvSpPr>
        <p:spPr>
          <a:xfrm>
            <a:off x="1528066" y="942725"/>
            <a:ext cx="9766301" cy="73862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accent5"/>
              </a:buClr>
              <a:buSzPts val="2800"/>
              <a:buFont typeface="Calibri"/>
              <a:buNone/>
            </a:pPr>
            <a:r>
              <a:rPr b="1" lang="en-US" sz="2800">
                <a:solidFill>
                  <a:schemeClr val="accent5"/>
                </a:solidFill>
                <a:latin typeface="Calibri"/>
                <a:ea typeface="Calibri"/>
                <a:cs typeface="Calibri"/>
                <a:sym typeface="Calibri"/>
              </a:rPr>
              <a:t>13. Chọn phát biểu đúng ?</a:t>
            </a:r>
            <a:endParaRPr b="1" sz="2000">
              <a:solidFill>
                <a:schemeClr val="accent5"/>
              </a:solidFill>
              <a:latin typeface="Calibri"/>
              <a:ea typeface="Calibri"/>
              <a:cs typeface="Calibri"/>
              <a:sym typeface="Calibri"/>
            </a:endParaRPr>
          </a:p>
        </p:txBody>
      </p:sp>
      <p:sp>
        <p:nvSpPr>
          <p:cNvPr id="1269" name="Google Shape;1269;p89"/>
          <p:cNvSpPr/>
          <p:nvPr/>
        </p:nvSpPr>
        <p:spPr>
          <a:xfrm>
            <a:off x="950564" y="2141097"/>
            <a:ext cx="10482992" cy="8309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A. Kỹ thuật pipeline không giúp giảm thời gian thực thi của đoạn lệnh</a:t>
            </a:r>
            <a:endParaRPr sz="2400">
              <a:solidFill>
                <a:schemeClr val="dk1"/>
              </a:solidFill>
              <a:latin typeface="Calibri"/>
              <a:ea typeface="Calibri"/>
              <a:cs typeface="Calibri"/>
              <a:sym typeface="Calibri"/>
            </a:endParaRPr>
          </a:p>
        </p:txBody>
      </p:sp>
      <p:sp>
        <p:nvSpPr>
          <p:cNvPr id="1270" name="Google Shape;1270;p89"/>
          <p:cNvSpPr/>
          <p:nvPr/>
        </p:nvSpPr>
        <p:spPr>
          <a:xfrm>
            <a:off x="950564" y="3176513"/>
            <a:ext cx="9905490" cy="8309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B. Kỹ thuật pipeline không giúp giảm thời gian thực thi của từng lệnh riêng lẻ</a:t>
            </a:r>
            <a:endParaRPr sz="2400">
              <a:solidFill>
                <a:schemeClr val="dk1"/>
              </a:solidFill>
              <a:latin typeface="Calibri"/>
              <a:ea typeface="Calibri"/>
              <a:cs typeface="Calibri"/>
              <a:sym typeface="Calibri"/>
            </a:endParaRPr>
          </a:p>
        </p:txBody>
      </p:sp>
      <p:sp>
        <p:nvSpPr>
          <p:cNvPr id="1271" name="Google Shape;1271;p89"/>
          <p:cNvSpPr/>
          <p:nvPr/>
        </p:nvSpPr>
        <p:spPr>
          <a:xfrm>
            <a:off x="950564" y="4211929"/>
            <a:ext cx="9905490" cy="8309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C. Kỹ thuật pipeline giúp giảm thời gian thực thi của từng lệnh riêng lẻ</a:t>
            </a:r>
            <a:endParaRPr sz="2400">
              <a:solidFill>
                <a:schemeClr val="dk1"/>
              </a:solidFill>
              <a:latin typeface="Calibri"/>
              <a:ea typeface="Calibri"/>
              <a:cs typeface="Calibri"/>
              <a:sym typeface="Calibri"/>
            </a:endParaRPr>
          </a:p>
        </p:txBody>
      </p:sp>
      <p:sp>
        <p:nvSpPr>
          <p:cNvPr id="1272" name="Google Shape;1272;p89"/>
          <p:cNvSpPr/>
          <p:nvPr/>
        </p:nvSpPr>
        <p:spPr>
          <a:xfrm>
            <a:off x="950564" y="5247345"/>
            <a:ext cx="9905490" cy="8309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D. Kỹ thuật pipeline không giúp giảm thời gian thực thi của chương trình chứa nhiều lệnh.</a:t>
            </a:r>
            <a:endParaRPr sz="2400">
              <a:solidFill>
                <a:schemeClr val="dk1"/>
              </a:solidFill>
              <a:latin typeface="Calibri"/>
              <a:ea typeface="Calibri"/>
              <a:cs typeface="Calibri"/>
              <a:sym typeface="Calibri"/>
            </a:endParaRPr>
          </a:p>
        </p:txBody>
      </p:sp>
      <p:sp>
        <p:nvSpPr>
          <p:cNvPr id="1273" name="Google Shape;1273;p89"/>
          <p:cNvSpPr/>
          <p:nvPr/>
        </p:nvSpPr>
        <p:spPr>
          <a:xfrm>
            <a:off x="950564" y="3176513"/>
            <a:ext cx="385382" cy="447531"/>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grpSp>
        <p:nvGrpSpPr>
          <p:cNvPr id="306" name="Google Shape;306;p9"/>
          <p:cNvGrpSpPr/>
          <p:nvPr/>
        </p:nvGrpSpPr>
        <p:grpSpPr>
          <a:xfrm>
            <a:off x="-13518" y="-17668"/>
            <a:ext cx="1569720" cy="1722120"/>
            <a:chOff x="-63500" y="-109804"/>
            <a:chExt cx="1206500" cy="1333500"/>
          </a:xfrm>
        </p:grpSpPr>
        <p:sp>
          <p:nvSpPr>
            <p:cNvPr id="307" name="Google Shape;307;p9"/>
            <p:cNvSpPr/>
            <p:nvPr/>
          </p:nvSpPr>
          <p:spPr>
            <a:xfrm>
              <a:off x="-63500" y="-109804"/>
              <a:ext cx="1206500" cy="1333500"/>
            </a:xfrm>
            <a:custGeom>
              <a:rect b="b" l="l" r="r" t="t"/>
              <a:pathLst>
                <a:path extrusionOk="0" h="1333500" w="1206500">
                  <a:moveTo>
                    <a:pt x="6350" y="12700"/>
                  </a:moveTo>
                  <a:cubicBezTo>
                    <a:pt x="4233" y="452967"/>
                    <a:pt x="2117" y="893233"/>
                    <a:pt x="0" y="1333500"/>
                  </a:cubicBezTo>
                  <a:lnTo>
                    <a:pt x="1206500" y="0"/>
                  </a:lnTo>
                  <a:lnTo>
                    <a:pt x="6350" y="12700"/>
                  </a:lnTo>
                  <a:close/>
                </a:path>
              </a:pathLst>
            </a:cu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308" name="Google Shape;308;p9"/>
            <p:cNvPicPr preferRelativeResize="0"/>
            <p:nvPr/>
          </p:nvPicPr>
          <p:blipFill rotWithShape="1">
            <a:blip r:embed="rId3">
              <a:alphaModFix/>
            </a:blip>
            <a:srcRect b="0" l="0" r="0" t="0"/>
            <a:stretch/>
          </p:blipFill>
          <p:spPr>
            <a:xfrm>
              <a:off x="0" y="0"/>
              <a:ext cx="694946" cy="688549"/>
            </a:xfrm>
            <a:prstGeom prst="rect">
              <a:avLst/>
            </a:prstGeom>
            <a:noFill/>
            <a:ln>
              <a:noFill/>
            </a:ln>
          </p:spPr>
        </p:pic>
      </p:grpSp>
      <p:sp>
        <p:nvSpPr>
          <p:cNvPr id="309" name="Google Shape;309;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310" name="Google Shape;310;p9"/>
          <p:cNvSpPr txBox="1"/>
          <p:nvPr/>
        </p:nvSpPr>
        <p:spPr>
          <a:xfrm>
            <a:off x="758610" y="1002560"/>
            <a:ext cx="3741362"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833C0B"/>
              </a:buClr>
              <a:buSzPts val="3000"/>
              <a:buFont typeface="Calibri"/>
              <a:buNone/>
            </a:pPr>
            <a:r>
              <a:rPr b="1" i="0" lang="en-US" sz="3000" u="none" cap="none" strike="noStrike">
                <a:solidFill>
                  <a:srgbClr val="833C0B"/>
                </a:solidFill>
                <a:latin typeface="Calibri"/>
                <a:ea typeface="Calibri"/>
                <a:cs typeface="Calibri"/>
                <a:sym typeface="Calibri"/>
              </a:rPr>
              <a:t>Ví dụ:</a:t>
            </a:r>
            <a:endParaRPr/>
          </a:p>
        </p:txBody>
      </p:sp>
      <p:sp>
        <p:nvSpPr>
          <p:cNvPr id="311" name="Google Shape;311;p9"/>
          <p:cNvSpPr txBox="1"/>
          <p:nvPr/>
        </p:nvSpPr>
        <p:spPr>
          <a:xfrm>
            <a:off x="6737606" y="1013348"/>
            <a:ext cx="4616194"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833C0B"/>
              </a:buClr>
              <a:buSzPts val="3000"/>
              <a:buFont typeface="Calibri"/>
              <a:buNone/>
            </a:pPr>
            <a:r>
              <a:rPr b="1" i="0" lang="en-US" sz="3000" u="none" cap="none" strike="noStrike">
                <a:solidFill>
                  <a:srgbClr val="833C0B"/>
                </a:solidFill>
                <a:latin typeface="Calibri"/>
                <a:ea typeface="Calibri"/>
                <a:cs typeface="Calibri"/>
                <a:sym typeface="Calibri"/>
              </a:rPr>
              <a:t>Bài giải</a:t>
            </a:r>
            <a:endParaRPr b="1" i="0" sz="3000" u="none" cap="none" strike="noStrike">
              <a:solidFill>
                <a:srgbClr val="833C0B"/>
              </a:solidFill>
              <a:latin typeface="Calibri"/>
              <a:ea typeface="Calibri"/>
              <a:cs typeface="Calibri"/>
              <a:sym typeface="Calibri"/>
            </a:endParaRPr>
          </a:p>
        </p:txBody>
      </p:sp>
      <p:cxnSp>
        <p:nvCxnSpPr>
          <p:cNvPr id="312" name="Google Shape;312;p9"/>
          <p:cNvCxnSpPr/>
          <p:nvPr/>
        </p:nvCxnSpPr>
        <p:spPr>
          <a:xfrm>
            <a:off x="4991088" y="885388"/>
            <a:ext cx="0" cy="5442766"/>
          </a:xfrm>
          <a:prstGeom prst="straightConnector1">
            <a:avLst/>
          </a:prstGeom>
          <a:noFill/>
          <a:ln cap="flat" cmpd="sng" w="57150">
            <a:solidFill>
              <a:srgbClr val="FF0000"/>
            </a:solidFill>
            <a:prstDash val="solid"/>
            <a:round/>
            <a:headEnd len="sm" w="sm" type="none"/>
            <a:tailEnd len="sm" w="sm" type="none"/>
          </a:ln>
        </p:spPr>
      </p:cxnSp>
      <p:sp>
        <p:nvSpPr>
          <p:cNvPr id="313" name="Google Shape;313;p9"/>
          <p:cNvSpPr txBox="1"/>
          <p:nvPr/>
        </p:nvSpPr>
        <p:spPr>
          <a:xfrm>
            <a:off x="299268" y="1984544"/>
            <a:ext cx="4691820"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Calibri"/>
              <a:buNone/>
            </a:pPr>
            <a:r>
              <a:rPr b="1" i="0" lang="en-US" sz="3000" u="none" cap="none" strike="noStrike">
                <a:solidFill>
                  <a:srgbClr val="000000"/>
                </a:solidFill>
                <a:latin typeface="Calibri"/>
                <a:ea typeface="Calibri"/>
                <a:cs typeface="Calibri"/>
                <a:sym typeface="Calibri"/>
              </a:rPr>
              <a:t>Thực hiện phép tính:</a:t>
            </a:r>
            <a:endParaRPr/>
          </a:p>
          <a:p>
            <a:pPr indent="0" lvl="0" marL="0" marR="0" rtl="0" algn="l">
              <a:spcBef>
                <a:spcPts val="0"/>
              </a:spcBef>
              <a:spcAft>
                <a:spcPts val="0"/>
              </a:spcAft>
              <a:buNone/>
            </a:pPr>
            <a:r>
              <a:rPr b="1" i="0" lang="en-US" sz="3000" u="none" cap="none" strike="noStrike">
                <a:solidFill>
                  <a:srgbClr val="000000"/>
                </a:solidFill>
                <a:latin typeface="Arial"/>
                <a:ea typeface="Arial"/>
                <a:cs typeface="Arial"/>
                <a:sym typeface="Arial"/>
              </a:rPr>
              <a:t>(Cộng</a:t>
            </a:r>
            <a:r>
              <a:rPr b="1" i="0" lang="en-US" sz="3000" u="none" cap="none" strike="noStrike">
                <a:solidFill>
                  <a:srgbClr val="000000"/>
                </a:solidFill>
                <a:latin typeface="Arial"/>
                <a:ea typeface="Arial"/>
                <a:cs typeface="Arial"/>
                <a:sym typeface="Arial"/>
              </a:rPr>
              <a:t> bù 2)</a:t>
            </a:r>
            <a:endParaRPr/>
          </a:p>
          <a:p>
            <a:pPr indent="0" lvl="0" marL="0" marR="0" rtl="0" algn="l">
              <a:spcBef>
                <a:spcPts val="0"/>
              </a:spcBef>
              <a:spcAft>
                <a:spcPts val="0"/>
              </a:spcAft>
              <a:buNone/>
            </a:pPr>
            <a:r>
              <a:rPr b="1" i="0" lang="en-US" sz="3000" u="none" cap="none" strike="noStrike">
                <a:solidFill>
                  <a:srgbClr val="000000"/>
                </a:solidFill>
                <a:latin typeface="Arial"/>
                <a:ea typeface="Arial"/>
                <a:cs typeface="Arial"/>
                <a:sym typeface="Arial"/>
              </a:rPr>
              <a:t> </a:t>
            </a:r>
            <a:r>
              <a:rPr b="1" i="0" lang="en-US" sz="3000" u="none" cap="none" strike="noStrike">
                <a:solidFill>
                  <a:srgbClr val="000000"/>
                </a:solidFill>
                <a:latin typeface="Arial"/>
                <a:ea typeface="Arial"/>
                <a:cs typeface="Arial"/>
                <a:sym typeface="Arial"/>
              </a:rPr>
              <a:t>6</a:t>
            </a:r>
            <a:r>
              <a:rPr b="1" baseline="-25000" i="0" lang="en-US" sz="3000" u="none" cap="none" strike="noStrike">
                <a:solidFill>
                  <a:srgbClr val="000000"/>
                </a:solidFill>
                <a:latin typeface="Arial"/>
                <a:ea typeface="Arial"/>
                <a:cs typeface="Arial"/>
                <a:sym typeface="Arial"/>
              </a:rPr>
              <a:t>10</a:t>
            </a:r>
            <a:r>
              <a:rPr b="1" i="0" lang="en-US" sz="3000" u="none" cap="none" strike="noStrike">
                <a:solidFill>
                  <a:srgbClr val="000000"/>
                </a:solidFill>
                <a:latin typeface="Arial"/>
                <a:ea typeface="Arial"/>
                <a:cs typeface="Arial"/>
                <a:sym typeface="Arial"/>
              </a:rPr>
              <a:t> + (- 5</a:t>
            </a:r>
            <a:r>
              <a:rPr b="1" baseline="-25000" i="0" lang="en-US" sz="3000" u="none" cap="none" strike="noStrike">
                <a:solidFill>
                  <a:srgbClr val="000000"/>
                </a:solidFill>
                <a:latin typeface="Arial"/>
                <a:ea typeface="Arial"/>
                <a:cs typeface="Arial"/>
                <a:sym typeface="Arial"/>
              </a:rPr>
              <a:t>10</a:t>
            </a:r>
            <a:r>
              <a:rPr b="1" lang="en-US" sz="3000">
                <a:solidFill>
                  <a:srgbClr val="000000"/>
                </a:solidFill>
                <a:latin typeface="Arial"/>
                <a:ea typeface="Arial"/>
                <a:cs typeface="Arial"/>
                <a:sym typeface="Arial"/>
              </a:rPr>
              <a:t>)</a:t>
            </a:r>
            <a:r>
              <a:rPr b="1" baseline="-25000" i="0" lang="en-US" sz="3000" u="none" cap="none" strike="noStrike">
                <a:solidFill>
                  <a:srgbClr val="000000"/>
                </a:solidFill>
                <a:latin typeface="Arial"/>
                <a:ea typeface="Arial"/>
                <a:cs typeface="Arial"/>
                <a:sym typeface="Arial"/>
              </a:rPr>
              <a:t> </a:t>
            </a:r>
            <a:endParaRPr b="1" i="0" sz="3000" u="none" cap="none" strike="noStrike">
              <a:solidFill>
                <a:srgbClr val="000000"/>
              </a:solidFill>
              <a:latin typeface="Calibri"/>
              <a:ea typeface="Calibri"/>
              <a:cs typeface="Calibri"/>
              <a:sym typeface="Calibri"/>
            </a:endParaRPr>
          </a:p>
        </p:txBody>
      </p:sp>
      <p:sp>
        <p:nvSpPr>
          <p:cNvPr id="314" name="Google Shape;314;p9"/>
          <p:cNvSpPr txBox="1"/>
          <p:nvPr/>
        </p:nvSpPr>
        <p:spPr>
          <a:xfrm>
            <a:off x="398884" y="3748256"/>
            <a:ext cx="4492588"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6</a:t>
            </a:r>
            <a:r>
              <a:rPr b="1" baseline="-25000" i="0" lang="en-US" sz="2400" u="none" cap="none" strike="noStrike">
                <a:solidFill>
                  <a:srgbClr val="000000"/>
                </a:solidFill>
                <a:latin typeface="Arial"/>
                <a:ea typeface="Arial"/>
                <a:cs typeface="Arial"/>
                <a:sym typeface="Arial"/>
              </a:rPr>
              <a:t>10</a:t>
            </a:r>
            <a:r>
              <a:rPr b="0" baseline="-25000" i="0" lang="en-US" sz="2400" u="none" cap="none" strike="noStrike">
                <a:solidFill>
                  <a:srgbClr val="000000"/>
                </a:solidFill>
                <a:latin typeface="Arial"/>
                <a:ea typeface="Arial"/>
                <a:cs typeface="Arial"/>
                <a:sym typeface="Arial"/>
              </a:rPr>
              <a:t> </a:t>
            </a:r>
            <a:r>
              <a:rPr b="0" i="0" lang="en-US" sz="2400" u="none" cap="none" strike="noStrike">
                <a:solidFill>
                  <a:srgbClr val="000000"/>
                </a:solidFill>
                <a:latin typeface="Arial"/>
                <a:ea typeface="Arial"/>
                <a:cs typeface="Arial"/>
                <a:sym typeface="Arial"/>
              </a:rPr>
              <a:t>:	</a:t>
            </a:r>
            <a:r>
              <a:rPr b="1" i="0" lang="en-US" sz="2400" u="none" cap="none" strike="noStrike">
                <a:solidFill>
                  <a:srgbClr val="FF0000"/>
                </a:solidFill>
                <a:latin typeface="Arial"/>
                <a:ea typeface="Arial"/>
                <a:cs typeface="Arial"/>
                <a:sym typeface="Arial"/>
              </a:rPr>
              <a:t>0110</a:t>
            </a:r>
            <a:r>
              <a:rPr b="1" baseline="-25000" i="0" lang="en-US" sz="2400" u="none" cap="none" strike="noStrike">
                <a:solidFill>
                  <a:srgbClr val="FF0000"/>
                </a:solidFill>
                <a:latin typeface="Arial"/>
                <a:ea typeface="Arial"/>
                <a:cs typeface="Arial"/>
                <a:sym typeface="Arial"/>
              </a:rPr>
              <a:t>2</a:t>
            </a:r>
            <a:endParaRPr/>
          </a:p>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-5</a:t>
            </a:r>
            <a:r>
              <a:rPr b="1" baseline="-25000" i="0" lang="en-US" sz="2400" u="none" cap="none" strike="noStrike">
                <a:solidFill>
                  <a:srgbClr val="000000"/>
                </a:solidFill>
                <a:latin typeface="Arial"/>
                <a:ea typeface="Arial"/>
                <a:cs typeface="Arial"/>
                <a:sym typeface="Arial"/>
              </a:rPr>
              <a:t>10</a:t>
            </a:r>
            <a:r>
              <a:rPr b="0" baseline="-25000" i="0" lang="en-US" sz="2400" u="none" cap="none" strike="noStrike">
                <a:solidFill>
                  <a:srgbClr val="000000"/>
                </a:solidFill>
                <a:latin typeface="Arial"/>
                <a:ea typeface="Arial"/>
                <a:cs typeface="Arial"/>
                <a:sym typeface="Arial"/>
              </a:rPr>
              <a:t> </a:t>
            </a:r>
            <a:r>
              <a:rPr b="0" i="0" lang="en-US" sz="2400" u="none" cap="none" strike="noStrike">
                <a:solidFill>
                  <a:srgbClr val="000000"/>
                </a:solidFill>
                <a:latin typeface="Arial"/>
                <a:ea typeface="Arial"/>
                <a:cs typeface="Arial"/>
                <a:sym typeface="Arial"/>
              </a:rPr>
              <a:t>:	</a:t>
            </a:r>
            <a:r>
              <a:rPr b="1" lang="en-US" sz="2400">
                <a:solidFill>
                  <a:srgbClr val="FF0000"/>
                </a:solidFill>
                <a:latin typeface="Arial"/>
                <a:ea typeface="Arial"/>
                <a:cs typeface="Arial"/>
                <a:sym typeface="Arial"/>
              </a:rPr>
              <a:t>101</a:t>
            </a:r>
            <a:r>
              <a:rPr b="1" i="0" lang="en-US" sz="2400" u="none" cap="none" strike="noStrike">
                <a:solidFill>
                  <a:srgbClr val="FF0000"/>
                </a:solidFill>
                <a:latin typeface="Arial"/>
                <a:ea typeface="Arial"/>
                <a:cs typeface="Arial"/>
                <a:sym typeface="Arial"/>
              </a:rPr>
              <a:t>1</a:t>
            </a:r>
            <a:r>
              <a:rPr b="1" baseline="-25000" i="0" lang="en-US" sz="2400" u="none" cap="none" strike="noStrike">
                <a:solidFill>
                  <a:srgbClr val="FF0000"/>
                </a:solidFill>
                <a:latin typeface="Arial"/>
                <a:ea typeface="Arial"/>
                <a:cs typeface="Arial"/>
                <a:sym typeface="Arial"/>
              </a:rPr>
              <a:t>2</a:t>
            </a:r>
            <a:endParaRPr b="1" i="1" sz="2400" u="none" cap="none" strike="noStrike">
              <a:solidFill>
                <a:srgbClr val="FF0000"/>
              </a:solidFill>
              <a:latin typeface="Calibri"/>
              <a:ea typeface="Calibri"/>
              <a:cs typeface="Calibri"/>
              <a:sym typeface="Calibri"/>
            </a:endParaRPr>
          </a:p>
        </p:txBody>
      </p:sp>
      <p:sp>
        <p:nvSpPr>
          <p:cNvPr id="315" name="Google Shape;315;p9"/>
          <p:cNvSpPr txBox="1"/>
          <p:nvPr/>
        </p:nvSpPr>
        <p:spPr>
          <a:xfrm>
            <a:off x="7200913" y="1852696"/>
            <a:ext cx="3031116" cy="2295021"/>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	</a:t>
            </a:r>
            <a:r>
              <a:rPr b="0" i="0" lang="en-US" sz="7200" u="none" cap="none" strike="noStrike">
                <a:solidFill>
                  <a:srgbClr val="000000"/>
                </a:solidFill>
                <a:latin typeface="Calibri"/>
                <a:ea typeface="Calibri"/>
                <a:cs typeface="Calibri"/>
                <a:sym typeface="Calibri"/>
              </a:rPr>
              <a:t>0110</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7200"/>
              <a:buFont typeface="Arial"/>
              <a:buNone/>
            </a:pPr>
            <a:r>
              <a:rPr b="0" i="0" lang="en-US" sz="7200" u="none" cap="none" strike="noStrike">
                <a:solidFill>
                  <a:srgbClr val="000000"/>
                </a:solidFill>
                <a:latin typeface="Calibri"/>
                <a:ea typeface="Calibri"/>
                <a:cs typeface="Calibri"/>
                <a:sym typeface="Calibri"/>
              </a:rPr>
              <a:t>	1011</a:t>
            </a:r>
            <a:endParaRPr b="0" i="0" sz="1800" u="none" cap="none" strike="noStrike">
              <a:solidFill>
                <a:srgbClr val="000000"/>
              </a:solidFill>
              <a:latin typeface="Arial"/>
              <a:ea typeface="Arial"/>
              <a:cs typeface="Arial"/>
              <a:sym typeface="Arial"/>
            </a:endParaRPr>
          </a:p>
        </p:txBody>
      </p:sp>
      <p:cxnSp>
        <p:nvCxnSpPr>
          <p:cNvPr id="316" name="Google Shape;316;p9"/>
          <p:cNvCxnSpPr/>
          <p:nvPr/>
        </p:nvCxnSpPr>
        <p:spPr>
          <a:xfrm>
            <a:off x="7482068" y="4090648"/>
            <a:ext cx="2643444" cy="0"/>
          </a:xfrm>
          <a:prstGeom prst="straightConnector1">
            <a:avLst/>
          </a:prstGeom>
          <a:noFill/>
          <a:ln cap="flat" cmpd="sng" w="9525">
            <a:solidFill>
              <a:schemeClr val="dk1"/>
            </a:solidFill>
            <a:prstDash val="solid"/>
            <a:miter lim="800000"/>
            <a:headEnd len="sm" w="sm" type="none"/>
            <a:tailEnd len="sm" w="sm" type="none"/>
          </a:ln>
        </p:spPr>
      </p:cxnSp>
      <p:sp>
        <p:nvSpPr>
          <p:cNvPr id="317" name="Google Shape;317;p9"/>
          <p:cNvSpPr txBox="1"/>
          <p:nvPr/>
        </p:nvSpPr>
        <p:spPr>
          <a:xfrm>
            <a:off x="8134708" y="4090648"/>
            <a:ext cx="2097317" cy="110584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7200"/>
              <a:buFont typeface="Arial"/>
              <a:buNone/>
            </a:pPr>
            <a:r>
              <a:rPr b="0" i="0" lang="en-US" sz="7200" u="none" cap="none" strike="noStrike">
                <a:solidFill>
                  <a:srgbClr val="000000"/>
                </a:solidFill>
                <a:latin typeface="Calibri"/>
                <a:ea typeface="Calibri"/>
                <a:cs typeface="Calibri"/>
                <a:sym typeface="Calibri"/>
              </a:rPr>
              <a:t>0001</a:t>
            </a:r>
            <a:endParaRPr b="0" i="0" sz="16600" u="none" cap="none" strike="noStrike">
              <a:solidFill>
                <a:srgbClr val="000000"/>
              </a:solidFill>
              <a:latin typeface="Calibri"/>
              <a:ea typeface="Calibri"/>
              <a:cs typeface="Calibri"/>
              <a:sym typeface="Calibri"/>
            </a:endParaRPr>
          </a:p>
        </p:txBody>
      </p:sp>
      <p:sp>
        <p:nvSpPr>
          <p:cNvPr id="318" name="Google Shape;318;p9"/>
          <p:cNvSpPr txBox="1"/>
          <p:nvPr/>
        </p:nvSpPr>
        <p:spPr>
          <a:xfrm>
            <a:off x="7731059" y="2501603"/>
            <a:ext cx="40365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Calibri"/>
              <a:buNone/>
            </a:pPr>
            <a:r>
              <a:rPr b="1" lang="en-US" sz="4000">
                <a:solidFill>
                  <a:srgbClr val="000000"/>
                </a:solidFill>
                <a:latin typeface="Calibri"/>
                <a:ea typeface="Calibri"/>
                <a:cs typeface="Calibri"/>
                <a:sym typeface="Calibri"/>
              </a:rPr>
              <a:t>+</a:t>
            </a:r>
            <a:endParaRPr b="1" i="0" sz="4000" u="none" cap="none" strike="noStrike">
              <a:solidFill>
                <a:srgbClr val="000000"/>
              </a:solidFill>
              <a:latin typeface="Arial"/>
              <a:ea typeface="Arial"/>
              <a:cs typeface="Arial"/>
              <a:sym typeface="Arial"/>
            </a:endParaRPr>
          </a:p>
        </p:txBody>
      </p:sp>
      <p:sp>
        <p:nvSpPr>
          <p:cNvPr id="319" name="Google Shape;319;p9"/>
          <p:cNvSpPr txBox="1"/>
          <p:nvPr/>
        </p:nvSpPr>
        <p:spPr>
          <a:xfrm>
            <a:off x="8418127" y="146724"/>
            <a:ext cx="3773873" cy="738664"/>
          </a:xfrm>
          <a:prstGeom prst="rect">
            <a:avLst/>
          </a:prstGeom>
          <a:solidFill>
            <a:srgbClr val="B4C7E7"/>
          </a:solid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Clr>
                <a:srgbClr val="000000"/>
              </a:buClr>
              <a:buSzPts val="2800"/>
              <a:buFont typeface="Calibri"/>
              <a:buNone/>
            </a:pPr>
            <a:r>
              <a:rPr b="1" lang="en-US" sz="2800">
                <a:solidFill>
                  <a:srgbClr val="000000"/>
                </a:solidFill>
                <a:latin typeface="Calibri"/>
                <a:ea typeface="Calibri"/>
                <a:cs typeface="Calibri"/>
                <a:sym typeface="Calibri"/>
              </a:rPr>
              <a:t>2</a:t>
            </a:r>
            <a:r>
              <a:rPr b="1" i="0" lang="en-US" sz="2800" u="none" cap="none" strike="noStrike">
                <a:solidFill>
                  <a:srgbClr val="000000"/>
                </a:solidFill>
                <a:latin typeface="Calibri"/>
                <a:ea typeface="Calibri"/>
                <a:cs typeface="Calibri"/>
                <a:sym typeface="Calibri"/>
              </a:rPr>
              <a:t>. Phép trừ</a:t>
            </a:r>
            <a:endParaRPr b="1" i="0" sz="28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5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500"/>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0" st="0"/>
                                            </p:txEl>
                                          </p:spTgt>
                                        </p:tgtEl>
                                        <p:attrNameLst>
                                          <p:attrName>style.visibility</p:attrName>
                                        </p:attrNameLst>
                                      </p:cBhvr>
                                      <p:to>
                                        <p:strVal val="visible"/>
                                      </p:to>
                                    </p:set>
                                    <p:animEffect filter="fade" transition="in">
                                      <p:cBhvr>
                                        <p:cTn dur="500"/>
                                        <p:tgtEl>
                                          <p:spTgt spid="3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1" st="1"/>
                                            </p:txEl>
                                          </p:spTgt>
                                        </p:tgtEl>
                                        <p:attrNameLst>
                                          <p:attrName>style.visibility</p:attrName>
                                        </p:attrNameLst>
                                      </p:cBhvr>
                                      <p:to>
                                        <p:strVal val="visible"/>
                                      </p:to>
                                    </p:set>
                                    <p:animEffect filter="fade" transition="in">
                                      <p:cBhvr>
                                        <p:cTn dur="500"/>
                                        <p:tgtEl>
                                          <p:spTgt spid="3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2" st="2"/>
                                            </p:txEl>
                                          </p:spTgt>
                                        </p:tgtEl>
                                        <p:attrNameLst>
                                          <p:attrName>style.visibility</p:attrName>
                                        </p:attrNameLst>
                                      </p:cBhvr>
                                      <p:to>
                                        <p:strVal val="visible"/>
                                      </p:to>
                                    </p:set>
                                    <p:animEffect filter="fade" transition="in">
                                      <p:cBhvr>
                                        <p:cTn dur="500"/>
                                        <p:tgtEl>
                                          <p:spTgt spid="3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5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5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pic>
        <p:nvPicPr>
          <p:cNvPr id="1278" name="Google Shape;1278;p90"/>
          <p:cNvPicPr preferRelativeResize="0"/>
          <p:nvPr/>
        </p:nvPicPr>
        <p:blipFill rotWithShape="1">
          <a:blip r:embed="rId3">
            <a:alphaModFix/>
          </a:blip>
          <a:srcRect b="0" l="0" r="0" t="0"/>
          <a:stretch/>
        </p:blipFill>
        <p:spPr>
          <a:xfrm>
            <a:off x="0" y="0"/>
            <a:ext cx="1877033" cy="1885450"/>
          </a:xfrm>
          <a:prstGeom prst="rect">
            <a:avLst/>
          </a:prstGeom>
          <a:noFill/>
          <a:ln>
            <a:noFill/>
          </a:ln>
        </p:spPr>
      </p:pic>
      <p:sp>
        <p:nvSpPr>
          <p:cNvPr id="1279" name="Google Shape;1279;p90"/>
          <p:cNvSpPr/>
          <p:nvPr/>
        </p:nvSpPr>
        <p:spPr>
          <a:xfrm>
            <a:off x="938516" y="701969"/>
            <a:ext cx="10598456" cy="286228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chemeClr val="accent5"/>
              </a:buClr>
              <a:buSzPts val="2400"/>
              <a:buFont typeface="Calibri"/>
              <a:buNone/>
            </a:pPr>
            <a:r>
              <a:rPr b="1" lang="en-US" sz="2400">
                <a:solidFill>
                  <a:schemeClr val="accent5"/>
                </a:solidFill>
                <a:latin typeface="Calibri"/>
                <a:ea typeface="Calibri"/>
                <a:cs typeface="Calibri"/>
                <a:sym typeface="Calibri"/>
              </a:rPr>
              <a:t>14. Cho lệnh lw $s1, 500($s2) </a:t>
            </a:r>
            <a:r>
              <a:rPr b="1" i="1" lang="en-US" sz="2400">
                <a:solidFill>
                  <a:schemeClr val="accent5"/>
                </a:solidFill>
                <a:latin typeface="Calibri"/>
                <a:ea typeface="Calibri"/>
                <a:cs typeface="Calibri"/>
                <a:sym typeface="Calibri"/>
              </a:rPr>
              <a:t>c</a:t>
            </a:r>
            <a:r>
              <a:rPr b="1" lang="en-US" sz="2400">
                <a:solidFill>
                  <a:schemeClr val="accent5"/>
                </a:solidFill>
                <a:latin typeface="Calibri"/>
                <a:ea typeface="Calibri"/>
                <a:cs typeface="Calibri"/>
                <a:sym typeface="Calibri"/>
              </a:rPr>
              <a:t>ó các công đoạn thực thi và tương ứng như sau: Instruction fetch (100 ps), Resgister read (80 ps), ALU operation (90 ps), Data access (120 ps) và Register write (80 ps). Nếu sử dụng bộ vi xử lí đơn chu kỳ thì thời gian thực thi 5 lệnh  giống như trên mất bao lâu? </a:t>
            </a:r>
            <a:endParaRPr b="1" sz="2400">
              <a:solidFill>
                <a:schemeClr val="accent5"/>
              </a:solidFill>
              <a:latin typeface="Calibri"/>
              <a:ea typeface="Calibri"/>
              <a:cs typeface="Calibri"/>
              <a:sym typeface="Calibri"/>
            </a:endParaRPr>
          </a:p>
        </p:txBody>
      </p:sp>
      <p:sp>
        <p:nvSpPr>
          <p:cNvPr id="1280" name="Google Shape;1280;p90"/>
          <p:cNvSpPr/>
          <p:nvPr/>
        </p:nvSpPr>
        <p:spPr>
          <a:xfrm>
            <a:off x="1484523" y="3666914"/>
            <a:ext cx="1048299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A. 600 ps</a:t>
            </a:r>
            <a:endParaRPr sz="1800">
              <a:solidFill>
                <a:schemeClr val="dk1"/>
              </a:solidFill>
              <a:latin typeface="Calibri"/>
              <a:ea typeface="Calibri"/>
              <a:cs typeface="Calibri"/>
              <a:sym typeface="Calibri"/>
            </a:endParaRPr>
          </a:p>
        </p:txBody>
      </p:sp>
      <p:sp>
        <p:nvSpPr>
          <p:cNvPr id="1281" name="Google Shape;1281;p90"/>
          <p:cNvSpPr/>
          <p:nvPr/>
        </p:nvSpPr>
        <p:spPr>
          <a:xfrm>
            <a:off x="1484523" y="4403518"/>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B. 2860 ps</a:t>
            </a:r>
            <a:endParaRPr sz="1800">
              <a:solidFill>
                <a:schemeClr val="dk1"/>
              </a:solidFill>
              <a:latin typeface="Calibri"/>
              <a:ea typeface="Calibri"/>
              <a:cs typeface="Calibri"/>
              <a:sym typeface="Calibri"/>
            </a:endParaRPr>
          </a:p>
        </p:txBody>
      </p:sp>
      <p:sp>
        <p:nvSpPr>
          <p:cNvPr id="1282" name="Google Shape;1282;p90"/>
          <p:cNvSpPr/>
          <p:nvPr/>
        </p:nvSpPr>
        <p:spPr>
          <a:xfrm>
            <a:off x="1484523" y="5089909"/>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C. 2350 ps</a:t>
            </a:r>
            <a:endParaRPr sz="1800">
              <a:solidFill>
                <a:schemeClr val="dk1"/>
              </a:solidFill>
              <a:latin typeface="Calibri"/>
              <a:ea typeface="Calibri"/>
              <a:cs typeface="Calibri"/>
              <a:sym typeface="Calibri"/>
            </a:endParaRPr>
          </a:p>
        </p:txBody>
      </p:sp>
      <p:sp>
        <p:nvSpPr>
          <p:cNvPr id="1283" name="Google Shape;1283;p90"/>
          <p:cNvSpPr/>
          <p:nvPr/>
        </p:nvSpPr>
        <p:spPr>
          <a:xfrm>
            <a:off x="1484523" y="5862205"/>
            <a:ext cx="9905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D. 2560 ps</a:t>
            </a:r>
            <a:endParaRPr sz="1800">
              <a:solidFill>
                <a:schemeClr val="dk1"/>
              </a:solidFill>
              <a:latin typeface="Calibri"/>
              <a:ea typeface="Calibri"/>
              <a:cs typeface="Calibri"/>
              <a:sym typeface="Calibri"/>
            </a:endParaRPr>
          </a:p>
        </p:txBody>
      </p:sp>
      <p:sp>
        <p:nvSpPr>
          <p:cNvPr id="1284" name="Google Shape;1284;p90"/>
          <p:cNvSpPr/>
          <p:nvPr/>
        </p:nvSpPr>
        <p:spPr>
          <a:xfrm>
            <a:off x="1484523" y="5089909"/>
            <a:ext cx="392510" cy="396491"/>
          </a:xfrm>
          <a:prstGeom prst="ellipse">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pic>
        <p:nvPicPr>
          <p:cNvPr id="1289" name="Google Shape;1289;p91"/>
          <p:cNvPicPr preferRelativeResize="0"/>
          <p:nvPr/>
        </p:nvPicPr>
        <p:blipFill rotWithShape="1">
          <a:blip r:embed="rId3">
            <a:alphaModFix/>
          </a:blip>
          <a:srcRect b="0" l="0" r="0" t="0"/>
          <a:stretch/>
        </p:blipFill>
        <p:spPr>
          <a:xfrm>
            <a:off x="0" y="0"/>
            <a:ext cx="1877033" cy="1885450"/>
          </a:xfrm>
          <a:prstGeom prst="rect">
            <a:avLst/>
          </a:prstGeom>
          <a:noFill/>
          <a:ln>
            <a:noFill/>
          </a:ln>
        </p:spPr>
      </p:pic>
      <p:sp>
        <p:nvSpPr>
          <p:cNvPr id="1290" name="Google Shape;1290;p91"/>
          <p:cNvSpPr/>
          <p:nvPr/>
        </p:nvSpPr>
        <p:spPr>
          <a:xfrm>
            <a:off x="1216659" y="942725"/>
            <a:ext cx="10322198" cy="286228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chemeClr val="accent5"/>
              </a:buClr>
              <a:buSzPts val="2400"/>
              <a:buFont typeface="Calibri"/>
              <a:buNone/>
            </a:pPr>
            <a:r>
              <a:rPr b="1" lang="en-US" sz="2400">
                <a:solidFill>
                  <a:schemeClr val="accent5"/>
                </a:solidFill>
                <a:latin typeface="Calibri"/>
                <a:ea typeface="Calibri"/>
                <a:cs typeface="Calibri"/>
                <a:sym typeface="Calibri"/>
              </a:rPr>
              <a:t>15. Cho lệnh lw $s1, 500($s2) có các công đoạn thực thi và tương ứng như sau: Instruction fetch (100 ps), Resgister read (80 ps), ALU operation (90 ps), Data access (120 ps) và Register write (80 ps). Nếu sử dụng bộ vi xử lí đơn chu kỳ thì thời gian thực thi 5 lệnh  giống như trên mất bao lâu? </a:t>
            </a:r>
            <a:endParaRPr b="1" sz="2400">
              <a:solidFill>
                <a:schemeClr val="accent5"/>
              </a:solidFill>
              <a:latin typeface="Calibri"/>
              <a:ea typeface="Calibri"/>
              <a:cs typeface="Calibri"/>
              <a:sym typeface="Calibri"/>
            </a:endParaRPr>
          </a:p>
        </p:txBody>
      </p:sp>
      <p:sp>
        <p:nvSpPr>
          <p:cNvPr id="1291" name="Google Shape;1291;p91"/>
          <p:cNvSpPr/>
          <p:nvPr/>
        </p:nvSpPr>
        <p:spPr>
          <a:xfrm>
            <a:off x="1318259" y="4334571"/>
            <a:ext cx="10482992" cy="8309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Câu trả lời của bạn là:</a:t>
            </a:r>
            <a:br>
              <a:rPr lang="en-US" sz="2400">
                <a:solidFill>
                  <a:schemeClr val="dk1"/>
                </a:solidFill>
                <a:latin typeface="Arial"/>
                <a:ea typeface="Arial"/>
                <a:cs typeface="Arial"/>
                <a:sym typeface="Arial"/>
              </a:rPr>
            </a:br>
            <a:r>
              <a:rPr lang="en-US" sz="2400">
                <a:solidFill>
                  <a:schemeClr val="dk1"/>
                </a:solidFill>
                <a:latin typeface="Arial"/>
                <a:ea typeface="Arial"/>
                <a:cs typeface="Arial"/>
                <a:sym typeface="Arial"/>
              </a:rPr>
              <a:t>....................................</a:t>
            </a:r>
            <a:r>
              <a:rPr lang="en-US" sz="2400">
                <a:solidFill>
                  <a:srgbClr val="0070C0"/>
                </a:solidFill>
                <a:latin typeface="Arial"/>
                <a:ea typeface="Arial"/>
                <a:cs typeface="Arial"/>
                <a:sym typeface="Arial"/>
              </a:rPr>
              <a:t>1080 ps </a:t>
            </a:r>
            <a:r>
              <a:rPr lang="en-US" sz="24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Tree>
  </p:cSld>
  <p:clrMapOvr>
    <a:masterClrMapping/>
  </p:clrMapOvr>
  <p:transition spd="slow">
    <p:push/>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pic>
        <p:nvPicPr>
          <p:cNvPr descr="Ảnh có chứa văn bản&#10;&#10;Mô tả được tạo tự động" id="1297" name="Google Shape;1297;p92"/>
          <p:cNvPicPr preferRelativeResize="0"/>
          <p:nvPr/>
        </p:nvPicPr>
        <p:blipFill rotWithShape="1">
          <a:blip r:embed="rId3">
            <a:alphaModFix/>
          </a:blip>
          <a:srcRect b="0" l="0" r="0" t="0"/>
          <a:stretch/>
        </p:blipFill>
        <p:spPr>
          <a:xfrm>
            <a:off x="2667000" y="0"/>
            <a:ext cx="6848061" cy="684806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2021-08-19T01:38:18Z</dcterms:created>
  <dc:creator>Hải Nguyễn Nam</dc:creator>
</cp:coreProperties>
</file>